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7" d="100"/>
          <a:sy n="77" d="100"/>
        </p:scale>
        <p:origin x="9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A43B1-287B-48F1-8F29-941FB7002691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4CB4-A5D5-4FBB-811F-5C6E5C460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L_3XofF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785926"/>
            <a:ext cx="7670800" cy="4519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50033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противодействии коррупции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l"/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Историческая справка.</a:t>
            </a:r>
            <a:br>
              <a:rPr lang="ru-RU" sz="2000" i="1" dirty="0"/>
            </a:b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0"/>
            <a:ext cx="392905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возникло взяточничество?</a:t>
            </a:r>
          </a:p>
          <a:p>
            <a:pPr>
              <a:buNone/>
            </a:pPr>
            <a:r>
              <a:rPr lang="ru-RU" dirty="0" smtClean="0"/>
              <a:t>     - </a:t>
            </a:r>
            <a:r>
              <a:rPr lang="ru-RU" dirty="0"/>
              <a:t>«как только появились носители власти, облеченные особыми полномочиями, так одновременно с этим появилось и взяточничество» (</a:t>
            </a:r>
            <a:r>
              <a:rPr lang="en-US" dirty="0"/>
              <a:t>IX</a:t>
            </a:r>
            <a:r>
              <a:rPr lang="ru-RU" dirty="0"/>
              <a:t> век)(В.Н. Ширяев)</a:t>
            </a:r>
          </a:p>
          <a:p>
            <a:pPr>
              <a:buNone/>
            </a:pPr>
            <a:r>
              <a:rPr lang="ru-RU" dirty="0" smtClean="0"/>
              <a:t>   - в момент</a:t>
            </a:r>
            <a:r>
              <a:rPr lang="ru-RU" dirty="0"/>
              <a:t>, когда власть стала переходить от князя в руки его приближенных (XIII век, первые упоминания о мздоимстве появляются в русских летописях в </a:t>
            </a:r>
            <a:r>
              <a:rPr lang="ru-RU" dirty="0" smtClean="0"/>
              <a:t>это </a:t>
            </a:r>
            <a:r>
              <a:rPr lang="ru-RU" dirty="0"/>
              <a:t>же </a:t>
            </a:r>
            <a:r>
              <a:rPr lang="ru-RU" dirty="0" smtClean="0"/>
              <a:t>время) (В.Тихомиров)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Варя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578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3">
                <a:tint val="50000"/>
                <a:satMod val="300000"/>
                <a:alpha val="94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>
                <a:ln w="9525">
                  <a:noFill/>
                </a:ln>
              </a:rPr>
              <a:t>«А самосуда четыре рубли; а самосуд, то: кто изымав татя с поличным, а посул </a:t>
            </a:r>
            <a:r>
              <a:rPr lang="ru-RU" dirty="0" err="1">
                <a:ln w="9525">
                  <a:noFill/>
                </a:ln>
              </a:rPr>
              <a:t>собе</a:t>
            </a:r>
            <a:r>
              <a:rPr lang="ru-RU" dirty="0">
                <a:ln w="9525">
                  <a:noFill/>
                </a:ln>
              </a:rPr>
              <a:t> </a:t>
            </a:r>
            <a:r>
              <a:rPr lang="ru-RU" dirty="0" err="1">
                <a:ln w="9525">
                  <a:noFill/>
                </a:ln>
              </a:rPr>
              <a:t>возмет</a:t>
            </a:r>
            <a:r>
              <a:rPr lang="ru-RU" dirty="0">
                <a:ln w="9525">
                  <a:noFill/>
                </a:ln>
              </a:rPr>
              <a:t>, а наместники доведаются по заповеди, </a:t>
            </a:r>
            <a:r>
              <a:rPr lang="ru-RU" dirty="0" err="1">
                <a:ln w="9525">
                  <a:noFill/>
                </a:ln>
              </a:rPr>
              <a:t>ино</a:t>
            </a:r>
            <a:r>
              <a:rPr lang="ru-RU" dirty="0">
                <a:ln w="9525">
                  <a:noFill/>
                </a:ln>
              </a:rPr>
              <a:t> то самосуд; а </a:t>
            </a:r>
            <a:r>
              <a:rPr lang="ru-RU" dirty="0" err="1">
                <a:ln w="9525">
                  <a:noFill/>
                </a:ln>
              </a:rPr>
              <a:t>опрочь</a:t>
            </a:r>
            <a:r>
              <a:rPr lang="ru-RU" dirty="0">
                <a:ln w="9525">
                  <a:noFill/>
                </a:ln>
              </a:rPr>
              <a:t> того самосуда нет</a:t>
            </a:r>
            <a:r>
              <a:rPr lang="ru-RU" i="1" dirty="0">
                <a:ln w="9525">
                  <a:noFill/>
                </a:ln>
              </a:rPr>
              <a:t>» (Двинская уставная грамота 1397-1398 гг.).</a:t>
            </a:r>
          </a:p>
          <a:p>
            <a:r>
              <a:rPr lang="ru-RU" dirty="0" smtClean="0">
                <a:ln w="9525">
                  <a:noFill/>
                </a:ln>
              </a:rPr>
              <a:t> </a:t>
            </a:r>
            <a:r>
              <a:rPr lang="ru-RU" dirty="0">
                <a:ln w="9525">
                  <a:noFill/>
                </a:ln>
              </a:rPr>
              <a:t>«А князь и посадник на вече суду не </a:t>
            </a:r>
            <a:r>
              <a:rPr lang="ru-RU" dirty="0" err="1">
                <a:ln w="9525">
                  <a:noFill/>
                </a:ln>
              </a:rPr>
              <a:t>судять</a:t>
            </a:r>
            <a:r>
              <a:rPr lang="ru-RU" dirty="0">
                <a:ln w="9525">
                  <a:noFill/>
                </a:ln>
              </a:rPr>
              <a:t>, </a:t>
            </a:r>
            <a:r>
              <a:rPr lang="ru-RU" dirty="0" err="1">
                <a:ln w="9525">
                  <a:noFill/>
                </a:ln>
              </a:rPr>
              <a:t>судити</a:t>
            </a:r>
            <a:r>
              <a:rPr lang="ru-RU" dirty="0">
                <a:ln w="9525">
                  <a:noFill/>
                </a:ln>
              </a:rPr>
              <a:t> им у князя на </a:t>
            </a:r>
            <a:r>
              <a:rPr lang="ru-RU" dirty="0" err="1">
                <a:ln w="9525">
                  <a:noFill/>
                </a:ln>
              </a:rPr>
              <a:t>сенех</a:t>
            </a:r>
            <a:r>
              <a:rPr lang="ru-RU" dirty="0">
                <a:ln w="9525">
                  <a:noFill/>
                </a:ln>
              </a:rPr>
              <a:t>, взирая в правду по крестному целованью. А не </a:t>
            </a:r>
            <a:r>
              <a:rPr lang="ru-RU" dirty="0" err="1">
                <a:ln w="9525">
                  <a:noFill/>
                </a:ln>
              </a:rPr>
              <a:t>въсудят</a:t>
            </a:r>
            <a:r>
              <a:rPr lang="ru-RU" dirty="0">
                <a:ln w="9525">
                  <a:noFill/>
                </a:ln>
              </a:rPr>
              <a:t> в правду, </a:t>
            </a:r>
            <a:r>
              <a:rPr lang="ru-RU" dirty="0" err="1">
                <a:ln w="9525">
                  <a:noFill/>
                </a:ln>
              </a:rPr>
              <a:t>ино</a:t>
            </a:r>
            <a:r>
              <a:rPr lang="ru-RU" dirty="0">
                <a:ln w="9525">
                  <a:noFill/>
                </a:ln>
              </a:rPr>
              <a:t> Бог буди им </a:t>
            </a:r>
            <a:r>
              <a:rPr lang="ru-RU" dirty="0" err="1">
                <a:ln w="9525">
                  <a:noFill/>
                </a:ln>
              </a:rPr>
              <a:t>судиа</a:t>
            </a:r>
            <a:r>
              <a:rPr lang="ru-RU" dirty="0">
                <a:ln w="9525">
                  <a:noFill/>
                </a:ln>
              </a:rPr>
              <a:t> на втором пришествии Христове. А тайных посулов не </a:t>
            </a:r>
            <a:r>
              <a:rPr lang="ru-RU" dirty="0" err="1">
                <a:ln w="9525">
                  <a:noFill/>
                </a:ln>
              </a:rPr>
              <a:t>имати</a:t>
            </a:r>
            <a:r>
              <a:rPr lang="ru-RU" dirty="0">
                <a:ln w="9525">
                  <a:noFill/>
                </a:ln>
              </a:rPr>
              <a:t> ни князю, ни посаднику» </a:t>
            </a:r>
            <a:r>
              <a:rPr lang="ru-RU" i="1" dirty="0">
                <a:ln w="9525">
                  <a:noFill/>
                </a:ln>
              </a:rPr>
              <a:t>(Псковская Судная грамота 1397?1467</a:t>
            </a:r>
            <a:r>
              <a:rPr lang="ru-RU" i="1" dirty="0" smtClean="0">
                <a:ln w="9525">
                  <a:noFill/>
                </a:ln>
              </a:rPr>
              <a:t>).</a:t>
            </a:r>
            <a:endParaRPr lang="ru-RU" i="1" dirty="0">
              <a:ln w="9525">
                <a:noFill/>
              </a:ln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52"/>
            <a:ext cx="4357686" cy="67151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«</a:t>
            </a:r>
            <a:r>
              <a:rPr lang="ru-RU" b="1" i="1" dirty="0" err="1"/>
              <a:t>Подьачей</a:t>
            </a:r>
            <a:r>
              <a:rPr lang="ru-RU" b="1" i="1" dirty="0"/>
              <a:t>, которой запишет не по суду для посула без </a:t>
            </a:r>
            <a:r>
              <a:rPr lang="ru-RU" b="1" i="1" dirty="0" err="1"/>
              <a:t>дьячего</a:t>
            </a:r>
            <a:r>
              <a:rPr lang="ru-RU" b="1" i="1" dirty="0"/>
              <a:t> приза у, и того подьячего </a:t>
            </a:r>
            <a:r>
              <a:rPr lang="ru-RU" b="1" i="1" dirty="0" err="1"/>
              <a:t>казнити</a:t>
            </a:r>
            <a:r>
              <a:rPr lang="ru-RU" b="1" i="1" dirty="0"/>
              <a:t> торговою казнью, биты </a:t>
            </a:r>
            <a:r>
              <a:rPr lang="ru-RU" b="1" i="1" dirty="0" err="1" smtClean="0"/>
              <a:t>кнутьем</a:t>
            </a:r>
            <a:r>
              <a:rPr lang="ru-RU" i="1" dirty="0" smtClean="0"/>
              <a:t>» </a:t>
            </a:r>
          </a:p>
          <a:p>
            <a:pPr>
              <a:buNone/>
            </a:pPr>
            <a:r>
              <a:rPr lang="ru-RU" sz="2800" i="1" dirty="0" smtClean="0"/>
              <a:t>    (</a:t>
            </a:r>
            <a:r>
              <a:rPr lang="vi-VN" sz="2800" i="1" dirty="0" smtClean="0"/>
              <a:t>Судебник Ивана </a:t>
            </a:r>
            <a:r>
              <a:rPr lang="en-US" sz="2800" i="1" dirty="0" smtClean="0"/>
              <a:t>IV</a:t>
            </a:r>
            <a:r>
              <a:rPr lang="ru-RU" sz="2800" i="1" dirty="0" smtClean="0"/>
              <a:t>, 1550 г.)</a:t>
            </a:r>
          </a:p>
          <a:p>
            <a:pPr>
              <a:buNone/>
            </a:pP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  <a:p>
            <a:endParaRPr lang="ru-RU" dirty="0"/>
          </a:p>
        </p:txBody>
      </p:sp>
      <p:pic>
        <p:nvPicPr>
          <p:cNvPr id="5" name="Рисунок 4" descr="Ivan_grozny_fr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91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3574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/>
              <a:t>   «</a:t>
            </a:r>
            <a:r>
              <a:rPr lang="ru-RU" b="1" dirty="0"/>
              <a:t>А будет который судья такую неправду учинит не из думных людей, и тем </a:t>
            </a:r>
            <a:r>
              <a:rPr lang="ru-RU" b="1" dirty="0" err="1"/>
              <a:t>учинити</a:t>
            </a:r>
            <a:r>
              <a:rPr lang="ru-RU" b="1" dirty="0"/>
              <a:t> торговая казнь, и </a:t>
            </a:r>
            <a:r>
              <a:rPr lang="ru-RU" b="1" dirty="0" err="1"/>
              <a:t>въпередь</a:t>
            </a:r>
            <a:r>
              <a:rPr lang="ru-RU" b="1" dirty="0"/>
              <a:t> им у дела не бытии</a:t>
            </a:r>
            <a:r>
              <a:rPr lang="ru-RU" b="1" dirty="0" smtClean="0"/>
              <a:t>» </a:t>
            </a:r>
            <a:r>
              <a:rPr lang="ru-RU" dirty="0"/>
              <a:t>(Соборное уложение 1649 г</a:t>
            </a:r>
            <a:r>
              <a:rPr lang="ru-RU" dirty="0" smtClean="0"/>
              <a:t>.).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e1ca91028c40122fe372649c0a66bc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428868"/>
            <a:ext cx="871543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357166"/>
            <a:ext cx="5000660" cy="62865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«</a:t>
            </a:r>
            <a:r>
              <a:rPr lang="ru-RU" dirty="0"/>
              <a:t>А если они…коснутся с кого какому ни есть взятку, сами или посланные с ними подьячие, или кто иной на них или на подьячих что </a:t>
            </a:r>
            <a:r>
              <a:rPr lang="ru-RU" dirty="0" err="1"/>
              <a:t>возмет</a:t>
            </a:r>
            <a:r>
              <a:rPr lang="ru-RU" dirty="0"/>
              <a:t> с их или с </a:t>
            </a:r>
            <a:r>
              <a:rPr lang="ru-RU" dirty="0" err="1"/>
              <a:t>подьяческаго</a:t>
            </a:r>
            <a:r>
              <a:rPr lang="ru-RU" dirty="0"/>
              <a:t> ведома…за те взятки, кто что </a:t>
            </a:r>
            <a:r>
              <a:rPr lang="ru-RU" dirty="0" err="1"/>
              <a:t>возмет</a:t>
            </a:r>
            <a:r>
              <a:rPr lang="ru-RU" dirty="0"/>
              <a:t>, по розыску учинена будет смертная казнь, безо </a:t>
            </a:r>
            <a:r>
              <a:rPr lang="ru-RU" dirty="0" err="1"/>
              <a:t>всякаго</a:t>
            </a:r>
            <a:r>
              <a:rPr lang="ru-RU" dirty="0"/>
              <a:t> милосердия и пощады…»</a:t>
            </a:r>
          </a:p>
          <a:p>
            <a:pPr>
              <a:buNone/>
            </a:pPr>
            <a:r>
              <a:rPr lang="ru-RU" i="1" dirty="0" smtClean="0"/>
              <a:t>    (Указ об отдаче рыбных ловель на откуп, и о ведении оных в </a:t>
            </a:r>
            <a:r>
              <a:rPr lang="ru-RU" i="1" dirty="0" err="1" smtClean="0"/>
              <a:t>Ижерской</a:t>
            </a:r>
            <a:r>
              <a:rPr lang="ru-RU" i="1" dirty="0" smtClean="0"/>
              <a:t> Канцелярии, 1704 г.)</a:t>
            </a:r>
          </a:p>
          <a:p>
            <a:endParaRPr lang="ru-RU" dirty="0"/>
          </a:p>
        </p:txBody>
      </p:sp>
      <p:pic>
        <p:nvPicPr>
          <p:cNvPr id="5" name="Рисунок 4" descr="pet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3857653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f88c_855f30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3964777" y="1535893"/>
            <a:ext cx="5214974" cy="3143272"/>
          </a:xfrm>
          <a:prstGeom prst="line">
            <a:avLst/>
          </a:prstGeom>
          <a:ln w="158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071934" y="1285860"/>
            <a:ext cx="5072098" cy="3643338"/>
          </a:xfrm>
          <a:prstGeom prst="line">
            <a:avLst/>
          </a:prstGeom>
          <a:ln w="158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14290"/>
            <a:ext cx="4286280" cy="6429420"/>
          </a:xfrm>
          <a:solidFill>
            <a:srgbClr val="FFC000">
              <a:alpha val="17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вопрос решить трудно, но можно", "спасибо на хлеб не намажешь", "договоримся", "нужны более веские аргументы", "нужно обсудить параметры", "ну что делать будем?"</a:t>
            </a:r>
            <a:endParaRPr lang="ru-RU" dirty="0"/>
          </a:p>
        </p:txBody>
      </p:sp>
      <p:pic>
        <p:nvPicPr>
          <p:cNvPr id="19" name="Рисунок 18" descr="75794_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42915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133853544841712b.jpg"/>
          <p:cNvPicPr>
            <a:picLocks noChangeAspect="1"/>
          </p:cNvPicPr>
          <p:nvPr/>
        </p:nvPicPr>
        <p:blipFill>
          <a:blip r:embed="rId2">
            <a:lum bright="16000"/>
          </a:blip>
          <a:stretch>
            <a:fillRect/>
          </a:stretch>
        </p:blipFill>
        <p:spPr>
          <a:xfrm>
            <a:off x="0" y="18789"/>
            <a:ext cx="9144000" cy="6839211"/>
          </a:xfrm>
          <a:prstGeom prst="rect">
            <a:avLst/>
          </a:prstGeom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Коррупция</a:t>
            </a:r>
            <a:r>
              <a:rPr kumimoji="0" lang="ru-RU" sz="2800" b="1" i="0" u="none" strike="noStrike" cap="none" normalizeH="0" baseline="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это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 (ст. 1 Федерального закона от 25.12.2008 N 273-ФЗ «О противодействии коррупции»).</a:t>
            </a:r>
            <a:endParaRPr kumimoji="0" lang="ru-RU" sz="2800" b="1" i="0" u="none" strike="noStrike" cap="none" normalizeH="0" baseline="0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572560" cy="3571900"/>
          </a:xfrm>
          <a:prstGeom prst="roundRect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0005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7000" dirty="0" smtClean="0"/>
              <a:t>     </a:t>
            </a:r>
          </a:p>
          <a:p>
            <a:pPr>
              <a:buNone/>
            </a:pPr>
            <a:r>
              <a:rPr lang="ru-RU" sz="4400" dirty="0" smtClean="0"/>
              <a:t>     </a:t>
            </a:r>
            <a:r>
              <a:rPr lang="ru-RU" sz="4400" b="1" u="sng" dirty="0" smtClean="0"/>
              <a:t>Взятка</a:t>
            </a:r>
            <a:r>
              <a:rPr lang="ru-RU" sz="4400" dirty="0" smtClean="0"/>
              <a:t> – деньги, ценные бумаги, иное имущество либо оказание услуг имущественного характера, предоставление иных имущественных прав за совершение действий (бездействие) в пользу взяткодателя или представляемых им лиц, если такие действия (бездействие) входят в служебные полномочия должностного лица либо если оно в силу должностного положения может способствовать таким действиям (бездействию), а равно за общее покровительство или попустительство по службе.</a:t>
            </a:r>
          </a:p>
          <a:p>
            <a:endParaRPr lang="ru-RU" dirty="0"/>
          </a:p>
        </p:txBody>
      </p:sp>
      <p:pic>
        <p:nvPicPr>
          <p:cNvPr id="7" name="Рисунок 6" descr="mjey8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857628"/>
            <a:ext cx="857256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32" y="0"/>
          <a:ext cx="9144032" cy="6857999"/>
        </p:xfrm>
        <a:graphic>
          <a:graphicData uri="http://schemas.openxmlformats.org/drawingml/2006/table">
            <a:tbl>
              <a:tblPr/>
              <a:tblGrid>
                <a:gridCol w="982445"/>
                <a:gridCol w="5113163"/>
                <a:gridCol w="3048424"/>
              </a:tblGrid>
              <a:tr h="637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Получение взятки 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Дача взятки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55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Минимальное  наказание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- штраф от 25-кратной до 50-кратной суммы взятки с лишением права занимать определенные должности или заниматься определенной деятельностью на срок до 3 лет, 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- либо принудительные работы на срок до 5 лет с лишением права занимать определенные должности или заниматься определенной деятельностью на срок до 3 лет, 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/>
                        <a:t>- либо лишение свободы на срок до 3 лет со штрафом в размере 20-кратной суммы взятки.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ru-RU" sz="2000" dirty="0" smtClean="0"/>
                        <a:t>- штраф в размере от 15-кратной до 30-кратной суммы взятки, </a:t>
                      </a:r>
                    </a:p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ru-RU" sz="2000" dirty="0" smtClean="0"/>
                        <a:t>- либо принудительные работы на срок до 3 лет, </a:t>
                      </a:r>
                    </a:p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ru-RU" sz="2000" dirty="0" smtClean="0"/>
                        <a:t>- либо лишением свободы на срок до 2 лет со штрафом в размере 10-кратной суммы взятки.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64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Максимальный размер санкции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лишение свободы на срок от 8 до 15 лет со штрафом в размере 70-кратной суммы взятки.</a:t>
                      </a:r>
                      <a:br>
                        <a:rPr lang="ru-RU" sz="2000" dirty="0" smtClean="0"/>
                      </a:br>
                      <a:endParaRPr lang="ru-RU" sz="2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ru-RU" sz="2000" dirty="0" smtClean="0"/>
                        <a:t>- штраф от 70-кратной до 90-кратной суммы взятки </a:t>
                      </a:r>
                    </a:p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ru-RU" sz="2000" dirty="0" smtClean="0"/>
                        <a:t>- либо лишение свободы на срок от 7 до 12 лет со штрафом в размере 70-кратной суммы взятки.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0"/>
            <a:ext cx="4286248" cy="6858000"/>
          </a:xfr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Посредничество </a:t>
            </a:r>
            <a:r>
              <a:rPr lang="ru-RU" b="1" u="sng" dirty="0"/>
              <a:t>во взяточничестве </a:t>
            </a:r>
            <a:r>
              <a:rPr lang="ru-RU" b="1" dirty="0"/>
              <a:t>- непосредственная передача взятки по поручению взяткодателя или взяткополучателя либо иное способствование взяткодателю и (или) взяткополучателю в достижении либо реализации соглашения между ними о получении и даче взятки в </a:t>
            </a:r>
            <a:r>
              <a:rPr lang="ru-RU" b="1" dirty="0" smtClean="0"/>
              <a:t>значительном размере.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endParaRPr lang="ru-RU" dirty="0"/>
          </a:p>
        </p:txBody>
      </p:sp>
      <p:pic>
        <p:nvPicPr>
          <p:cNvPr id="5" name="Рисунок 4" descr="1354243395_2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2149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 получает взятку за то, что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u="sng" dirty="0" smtClean="0"/>
              <a:t>мошенничество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</a:t>
            </a:r>
            <a:r>
              <a:rPr lang="ru-RU" u="sng" dirty="0" smtClean="0"/>
              <a:t>получение взятки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1071546"/>
            <a:ext cx="5072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не может в действительности осуществить из-за отсутствия служебных полномочий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714752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имеет возможность </a:t>
            </a:r>
            <a:r>
              <a:rPr lang="ru-RU" sz="2800" dirty="0" smtClean="0"/>
              <a:t>осуществить в </a:t>
            </a:r>
            <a:r>
              <a:rPr lang="ru-RU" sz="2800" dirty="0"/>
              <a:t>связи со своим служебным положением </a:t>
            </a:r>
            <a:r>
              <a:rPr lang="ru-RU" sz="2800" dirty="0" smtClean="0"/>
              <a:t>, </a:t>
            </a:r>
            <a:r>
              <a:rPr lang="ru-RU" sz="2800" dirty="0"/>
              <a:t>даже при этом изначально не собираясь выполнять обещанное или впоследствии это не выполняя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1071538" y="2357430"/>
            <a:ext cx="785818" cy="500066"/>
          </a:xfrm>
          <a:prstGeom prst="straightConnector1">
            <a:avLst/>
          </a:prstGeom>
          <a:ln w="889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393141" y="821513"/>
            <a:ext cx="785818" cy="1588"/>
          </a:xfrm>
          <a:prstGeom prst="straightConnector1">
            <a:avLst/>
          </a:prstGeom>
          <a:ln w="889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5108579" y="1893877"/>
            <a:ext cx="3214710" cy="427040"/>
          </a:xfrm>
          <a:prstGeom prst="straightConnector1">
            <a:avLst/>
          </a:prstGeom>
          <a:ln w="889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6643702" y="5643578"/>
            <a:ext cx="571504" cy="142876"/>
          </a:xfrm>
          <a:prstGeom prst="straightConnector1">
            <a:avLst/>
          </a:prstGeom>
          <a:ln w="889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0"/>
            <a:ext cx="407193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u="sng" dirty="0" smtClean="0"/>
              <a:t>Злоупотребление </a:t>
            </a:r>
            <a:r>
              <a:rPr lang="ru-RU" sz="2400" b="1" u="sng" dirty="0"/>
              <a:t>служебным положением </a:t>
            </a:r>
            <a:r>
              <a:rPr lang="ru-RU" sz="2400" dirty="0"/>
              <a:t>– это использование должностным лицом своих служебных полномочий вопреки интересам службы, совершенное из корыстной или иной личной заинтересованности, повлекшее нарушение прав и законных интересов граждан, организаций, общества или государства.</a:t>
            </a:r>
          </a:p>
          <a:p>
            <a:endParaRPr lang="ru-RU" dirty="0"/>
          </a:p>
        </p:txBody>
      </p:sp>
      <p:pic>
        <p:nvPicPr>
          <p:cNvPr id="4" name="Рисунок 3" descr="5007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736"/>
            <a:ext cx="519112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41bfab19b7d8bbccd15808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8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0"/>
            <a:ext cx="5000628" cy="6858000"/>
          </a:xfrm>
          <a:solidFill>
            <a:schemeClr val="accent3">
              <a:lumMod val="40000"/>
              <a:lumOff val="60000"/>
              <a:alpha val="77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b="1" u="sng" dirty="0" smtClean="0"/>
              <a:t> Злоупотребление полномочиями-</a:t>
            </a:r>
            <a:endParaRPr lang="ru-RU" b="1" u="sng" dirty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использование </a:t>
            </a:r>
            <a:r>
              <a:rPr lang="ru-RU" dirty="0"/>
              <a:t>лицом, выполняющим управленческие функции в коммерческой или иной организации, своих полномочий вопреки законным интересам этой организации и в целях извлечения выгод и преимуществ для себя или других лиц либо нанесения вреда другим лицам, если это деяние повлекло причинение существенного вреда правам и законным интересам граждан или организаций либо охраняемым законом интересам общества или государства.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zyat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0"/>
            <a:ext cx="4857784" cy="6858000"/>
          </a:xfrm>
          <a:solidFill>
            <a:schemeClr val="accent6">
              <a:lumMod val="20000"/>
              <a:lumOff val="80000"/>
              <a:alpha val="86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u="sng" dirty="0" smtClean="0"/>
              <a:t>Коммерческий </a:t>
            </a:r>
            <a:r>
              <a:rPr lang="ru-RU" b="1" u="sng" dirty="0"/>
              <a:t>подкуп </a:t>
            </a:r>
            <a:r>
              <a:rPr lang="ru-RU" dirty="0"/>
              <a:t>- незаконные передача лицу, </a:t>
            </a:r>
            <a:r>
              <a:rPr lang="ru-RU" dirty="0" smtClean="0"/>
              <a:t>выполняющему управленческие </a:t>
            </a:r>
            <a:r>
              <a:rPr lang="ru-RU" dirty="0"/>
              <a:t>функции в коммерческой или иной организации, денег, ценных бумаг, иного имущества, оказание ему услуг имущественного характера, предоставление иных имущественных прав за совершение действий (бездействие) в интересах дающего в связи с занимаемым этим лицом служебным положением.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908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О противодействии коррупции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Историческая справка.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ГКУВО "ЦДНИВО"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Андрошкина</dc:creator>
  <cp:lastModifiedBy>Директор</cp:lastModifiedBy>
  <cp:revision>80</cp:revision>
  <dcterms:created xsi:type="dcterms:W3CDTF">2014-10-08T10:58:15Z</dcterms:created>
  <dcterms:modified xsi:type="dcterms:W3CDTF">2019-06-06T07:10:57Z</dcterms:modified>
</cp:coreProperties>
</file>