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301" r:id="rId6"/>
    <p:sldId id="265" r:id="rId7"/>
    <p:sldId id="261" r:id="rId8"/>
    <p:sldId id="268" r:id="rId9"/>
    <p:sldId id="269" r:id="rId10"/>
    <p:sldId id="270" r:id="rId11"/>
    <p:sldId id="271" r:id="rId12"/>
    <p:sldId id="273" r:id="rId13"/>
    <p:sldId id="275" r:id="rId14"/>
    <p:sldId id="276" r:id="rId15"/>
    <p:sldId id="279" r:id="rId16"/>
    <p:sldId id="283" r:id="rId17"/>
    <p:sldId id="284" r:id="rId18"/>
    <p:sldId id="290" r:id="rId19"/>
    <p:sldId id="294" r:id="rId20"/>
    <p:sldId id="297" r:id="rId21"/>
    <p:sldId id="302" r:id="rId22"/>
    <p:sldId id="299"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327" autoAdjust="0"/>
    <p:restoredTop sz="94532" autoAdjust="0"/>
  </p:normalViewPr>
  <p:slideViewPr>
    <p:cSldViewPr>
      <p:cViewPr>
        <p:scale>
          <a:sx n="100" d="100"/>
          <a:sy n="100" d="100"/>
        </p:scale>
        <p:origin x="-270" y="-17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2"/>
      </p:bgRef>
    </p:bg>
    <p:spTree>
      <p:nvGrpSpPr>
        <p:cNvPr id="1" name=""/>
        <p:cNvGrpSpPr/>
        <p:nvPr/>
      </p:nvGrpSpPr>
      <p:grpSpPr>
        <a:xfrm>
          <a:off x="0" y="0"/>
          <a:ext cx="0" cy="0"/>
          <a:chOff x="0" y="0"/>
          <a:chExt cx="0" cy="0"/>
        </a:xfrm>
      </p:grpSpPr>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одзаголовок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p:txBody>
          <a:bodyPr/>
          <a:lstStyle/>
          <a:p>
            <a:fld id="{5B106E36-FD25-4E2D-B0AA-010F637433A0}" type="datetimeFigureOut">
              <a:rPr lang="ru-RU" smtClean="0"/>
              <a:pPr/>
              <a:t>14.09.2020</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7" name="Прямая соединительная линия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Овал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Овал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Номер слайда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25C68B6-61C2-468F-89AB-4B9F7531AA68}" type="slidenum">
              <a:rPr lang="ru-RU" smtClean="0"/>
              <a:pPr/>
              <a:t>‹#›</a:t>
            </a:fld>
            <a:endParaRPr lang="ru-RU"/>
          </a:p>
        </p:txBody>
      </p:sp>
      <p:sp>
        <p:nvSpPr>
          <p:cNvPr id="8" name="Заголовок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14.09.2020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bg>
      <p:bgRef idx="1001">
        <a:schemeClr val="bg2"/>
      </p:bgRef>
    </p:bg>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Прямоугольник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Прямая соединительная линия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Овал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Овал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6915912" y="3009901"/>
            <a:ext cx="457200" cy="441325"/>
          </a:xfrm>
        </p:spPr>
        <p:txBody>
          <a:bodyPr/>
          <a:lstStyle/>
          <a:p>
            <a:fld id="{725C68B6-61C2-468F-89AB-4B9F7531AA68}" type="slidenum">
              <a:rPr lang="ru-RU" smtClean="0"/>
              <a:pPr/>
              <a:t>‹#›</a:t>
            </a:fld>
            <a:endParaRPr lang="ru-RU"/>
          </a:p>
        </p:txBody>
      </p:sp>
      <p:sp>
        <p:nvSpPr>
          <p:cNvPr id="3" name="Вертикальный текст 2"/>
          <p:cNvSpPr>
            <a:spLocks noGrp="1"/>
          </p:cNvSpPr>
          <p:nvPr>
            <p:ph type="body" orient="vert" idx="1"/>
          </p:nvPr>
        </p:nvSpPr>
        <p:spPr>
          <a:xfrm>
            <a:off x="304800" y="304800"/>
            <a:ext cx="6553200" cy="5821366"/>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14.09.2020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2" name="Вертикальный заголовок 1"/>
          <p:cNvSpPr>
            <a:spLocks noGrp="1"/>
          </p:cNvSpPr>
          <p:nvPr>
            <p:ph type="title" orient="vert"/>
          </p:nvPr>
        </p:nvSpPr>
        <p:spPr>
          <a:xfrm>
            <a:off x="7391400" y="304801"/>
            <a:ext cx="1447800" cy="5851525"/>
          </a:xfrm>
        </p:spPr>
        <p:txBody>
          <a:bodyPr vert="eaVert"/>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accent3">
                    <a:shade val="75000"/>
                  </a:schemeClr>
                </a:solidFill>
              </a:defRPr>
            </a:lvl1p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14.09.2020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4361688" y="1026372"/>
            <a:ext cx="457200" cy="441325"/>
          </a:xfrm>
        </p:spPr>
        <p:txBody>
          <a:bodyPr/>
          <a:lstStyle/>
          <a:p>
            <a:fld id="{725C68B6-61C2-468F-89AB-4B9F7531AA68}" type="slidenum">
              <a:rPr lang="ru-RU" smtClean="0"/>
              <a:pPr/>
              <a:t>‹#›</a:t>
            </a:fld>
            <a:endParaRPr lang="ru-RU"/>
          </a:p>
        </p:txBody>
      </p:sp>
      <p:sp>
        <p:nvSpPr>
          <p:cNvPr id="8" name="Содержимое 7"/>
          <p:cNvSpPr>
            <a:spLocks noGrp="1"/>
          </p:cNvSpPr>
          <p:nvPr>
            <p:ph sz="quarter" idx="1"/>
          </p:nvPr>
        </p:nvSpPr>
        <p:spPr>
          <a:xfrm>
            <a:off x="301752" y="1527048"/>
            <a:ext cx="850392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Текст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3" name="Прямоугольник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Прямоугольник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Нижний колонтитул 4"/>
          <p:cNvSpPr>
            <a:spLocks noGrp="1"/>
          </p:cNvSpPr>
          <p:nvPr>
            <p:ph type="ftr" sz="quarter" idx="11"/>
          </p:nvPr>
        </p:nvSpPr>
        <p:spPr/>
        <p:txBody>
          <a:bodyPr/>
          <a:lstStyle/>
          <a:p>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14.09.2020</a:t>
            </a:fld>
            <a:endParaRPr lang="ru-RU"/>
          </a:p>
        </p:txBody>
      </p:sp>
      <p:sp>
        <p:nvSpPr>
          <p:cNvPr id="8" name="Прямая соединительная линия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Овал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Овал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25C68B6-61C2-468F-89AB-4B9F7531AA68}" type="slidenum">
              <a:rPr lang="ru-RU" smtClean="0"/>
              <a:pPr/>
              <a:t>‹#›</a:t>
            </a:fld>
            <a:endParaRPr lang="ru-RU"/>
          </a:p>
        </p:txBody>
      </p:sp>
      <p:sp>
        <p:nvSpPr>
          <p:cNvPr id="2" name="Заголовок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228600"/>
            <a:ext cx="8534400" cy="758952"/>
          </a:xfrm>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a:xfrm>
            <a:off x="5791200" y="6409944"/>
            <a:ext cx="3044952" cy="365760"/>
          </a:xfrm>
        </p:spPr>
        <p:txBody>
          <a:bodyPr/>
          <a:lstStyle/>
          <a:p>
            <a:fld id="{5B106E36-FD25-4E2D-B0AA-010F637433A0}" type="datetimeFigureOut">
              <a:rPr lang="ru-RU" smtClean="0"/>
              <a:pPr/>
              <a:t>14.09.2020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8" name="Прямая соединительная линия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Содержимое 9"/>
          <p:cNvSpPr>
            <a:spLocks noGrp="1"/>
          </p:cNvSpPr>
          <p:nvPr>
            <p:ph sz="half" idx="1"/>
          </p:nvPr>
        </p:nvSpPr>
        <p:spPr>
          <a:xfrm>
            <a:off x="301752" y="1371600"/>
            <a:ext cx="4038600" cy="4681728"/>
          </a:xfrm>
        </p:spPr>
        <p:txBody>
          <a:bodyPr/>
          <a:lstStyle>
            <a:lvl1pPr>
              <a:defRPr sz="2500"/>
            </a:lvl1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Содержимое 11"/>
          <p:cNvSpPr>
            <a:spLocks noGrp="1"/>
          </p:cNvSpPr>
          <p:nvPr>
            <p:ph sz="half" idx="2"/>
          </p:nvPr>
        </p:nvSpPr>
        <p:spPr>
          <a:xfrm>
            <a:off x="4800600" y="1371600"/>
            <a:ext cx="4038600" cy="4681728"/>
          </a:xfrm>
        </p:spPr>
        <p:txBody>
          <a:bodyPr/>
          <a:lstStyle>
            <a:lvl1pPr>
              <a:defRPr sz="2500"/>
            </a:lvl1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1">
        <a:schemeClr val="bg2"/>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Прямоугольник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Прямоугольник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Прямоугольник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Прямоугольник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оугольник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Текст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7" name="Дата 6"/>
          <p:cNvSpPr>
            <a:spLocks noGrp="1"/>
          </p:cNvSpPr>
          <p:nvPr>
            <p:ph type="dt" sz="half" idx="10"/>
          </p:nvPr>
        </p:nvSpPr>
        <p:spPr/>
        <p:txBody>
          <a:bodyPr/>
          <a:lstStyle/>
          <a:p>
            <a:fld id="{5B106E36-FD25-4E2D-B0AA-010F637433A0}" type="datetimeFigureOut">
              <a:rPr lang="ru-RU" smtClean="0"/>
              <a:pPr/>
              <a:t>14.09.2020</a:t>
            </a:fld>
            <a:endParaRPr lang="ru-RU"/>
          </a:p>
        </p:txBody>
      </p:sp>
      <p:sp>
        <p:nvSpPr>
          <p:cNvPr id="8" name="Нижний колонтитул 7"/>
          <p:cNvSpPr>
            <a:spLocks noGrp="1"/>
          </p:cNvSpPr>
          <p:nvPr>
            <p:ph type="ftr" sz="quarter" idx="11"/>
          </p:nvPr>
        </p:nvSpPr>
        <p:spPr>
          <a:xfrm>
            <a:off x="304800" y="6409944"/>
            <a:ext cx="3581400" cy="365760"/>
          </a:xfrm>
        </p:spPr>
        <p:txBody>
          <a:bodyPr/>
          <a:lstStyle/>
          <a:p>
            <a:endParaRPr lang="ru-RU"/>
          </a:p>
        </p:txBody>
      </p:sp>
      <p:sp>
        <p:nvSpPr>
          <p:cNvPr id="15" name="Прямая соединительная линия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Содержимое 23"/>
          <p:cNvSpPr>
            <a:spLocks noGrp="1"/>
          </p:cNvSpPr>
          <p:nvPr>
            <p:ph sz="quarter" idx="2"/>
          </p:nvPr>
        </p:nvSpPr>
        <p:spPr>
          <a:xfrm>
            <a:off x="301752" y="2471383"/>
            <a:ext cx="4041648" cy="3818404"/>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Содержимое 25"/>
          <p:cNvSpPr>
            <a:spLocks noGrp="1"/>
          </p:cNvSpPr>
          <p:nvPr>
            <p:ph sz="quarter" idx="4"/>
          </p:nvPr>
        </p:nvSpPr>
        <p:spPr>
          <a:xfrm>
            <a:off x="4800600" y="2471383"/>
            <a:ext cx="4038600" cy="382219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Овал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Овал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Номер слайда 8"/>
          <p:cNvSpPr>
            <a:spLocks noGrp="1"/>
          </p:cNvSpPr>
          <p:nvPr>
            <p:ph type="sldNum" sz="quarter" idx="12"/>
          </p:nvPr>
        </p:nvSpPr>
        <p:spPr>
          <a:xfrm>
            <a:off x="4343400" y="1042416"/>
            <a:ext cx="457200" cy="441325"/>
          </a:xfrm>
        </p:spPr>
        <p:txBody>
          <a:bodyPr/>
          <a:lstStyle>
            <a:lvl1pPr algn="ctr">
              <a:defRPr/>
            </a:lvl1pPr>
          </a:lstStyle>
          <a:p>
            <a:fld id="{725C68B6-61C2-468F-89AB-4B9F7531AA68}" type="slidenum">
              <a:rPr lang="ru-RU" smtClean="0"/>
              <a:pPr/>
              <a:t>‹#›</a:t>
            </a:fld>
            <a:endParaRPr lang="ru-RU"/>
          </a:p>
        </p:txBody>
      </p:sp>
      <p:sp>
        <p:nvSpPr>
          <p:cNvPr id="23" name="Заголовок 22"/>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14.09.2020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a:xfrm>
            <a:off x="4343400" y="1036020"/>
            <a:ext cx="457200" cy="441325"/>
          </a:xfrm>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Прямоугольник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Прямоугольник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Дата 1"/>
          <p:cNvSpPr>
            <a:spLocks noGrp="1"/>
          </p:cNvSpPr>
          <p:nvPr>
            <p:ph type="dt" sz="half" idx="10"/>
          </p:nvPr>
        </p:nvSpPr>
        <p:spPr/>
        <p:txBody>
          <a:bodyPr/>
          <a:lstStyle/>
          <a:p>
            <a:fld id="{5B106E36-FD25-4E2D-B0AA-010F637433A0}" type="datetimeFigureOut">
              <a:rPr lang="ru-RU" smtClean="0"/>
              <a:pPr/>
              <a:t>14.09.2020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a:xfrm>
            <a:off x="4267200" y="6324600"/>
            <a:ext cx="609600" cy="441324"/>
          </a:xfrm>
        </p:spPr>
        <p:txBody>
          <a:bodyPr/>
          <a:lstStyle>
            <a:lvl1pPr>
              <a:defRPr>
                <a:solidFill>
                  <a:srgbClr val="FFFFFF"/>
                </a:solidFill>
              </a:defRPr>
            </a:lvl1p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9" name="Прямоугольник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Прямоугольник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Прямоугольник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оугольник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Прямая соединительная линия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Содержимое 19"/>
          <p:cNvSpPr>
            <a:spLocks noGrp="1"/>
          </p:cNvSpPr>
          <p:nvPr>
            <p:ph sz="quarter" idx="1"/>
          </p:nvPr>
        </p:nvSpPr>
        <p:spPr>
          <a:xfrm>
            <a:off x="3124200" y="685800"/>
            <a:ext cx="5638800" cy="5410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Овал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Овал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Номер слайда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725C68B6-61C2-468F-89AB-4B9F7531AA68}" type="slidenum">
              <a:rPr lang="ru-RU" smtClean="0"/>
              <a:pPr/>
              <a:t>‹#›</a:t>
            </a:fld>
            <a:endParaRPr lang="ru-RU"/>
          </a:p>
        </p:txBody>
      </p:sp>
      <p:sp>
        <p:nvSpPr>
          <p:cNvPr id="21" name="Прямоугольник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14.09.2020</a:t>
            </a:fld>
            <a:endParaRPr lang="ru-RU"/>
          </a:p>
        </p:txBody>
      </p:sp>
      <p:sp>
        <p:nvSpPr>
          <p:cNvPr id="6" name="Нижний колонтитул 5"/>
          <p:cNvSpPr>
            <a:spLocks noGrp="1"/>
          </p:cNvSpPr>
          <p:nvPr>
            <p:ph type="ftr" sz="quarter" idx="11"/>
          </p:nvPr>
        </p:nvSpPr>
        <p:spPr>
          <a:xfrm>
            <a:off x="301752" y="6410848"/>
            <a:ext cx="3383280" cy="365760"/>
          </a:xfrm>
        </p:spPr>
        <p:txBody>
          <a:bodyPr/>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1" name="Прямая соединительная линия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Прямоугольник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Прямоугольник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Прямоугольник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Овал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Овал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Номер слайда 6"/>
          <p:cNvSpPr>
            <a:spLocks noGrp="1"/>
          </p:cNvSpPr>
          <p:nvPr>
            <p:ph type="sldNum" sz="quarter" idx="12"/>
          </p:nvPr>
        </p:nvSpPr>
        <p:spPr>
          <a:xfrm>
            <a:off x="1371600" y="312738"/>
            <a:ext cx="457200" cy="441325"/>
          </a:xfrm>
        </p:spPr>
        <p:txBody>
          <a:bodyPr/>
          <a:lstStyle/>
          <a:p>
            <a:fld id="{725C68B6-61C2-468F-89AB-4B9F7531AA68}" type="slidenum">
              <a:rPr lang="ru-RU" smtClean="0"/>
              <a:pPr/>
              <a:t>‹#›</a:t>
            </a:fld>
            <a:endParaRPr lang="ru-RU"/>
          </a:p>
        </p:txBody>
      </p:sp>
      <p:sp>
        <p:nvSpPr>
          <p:cNvPr id="2" name="Заголовок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3000375" y="609600"/>
            <a:ext cx="5867400" cy="4267200"/>
          </a:xfrm>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22" name="Прямоугольник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Дата 4"/>
          <p:cNvSpPr>
            <a:spLocks noGrp="1"/>
          </p:cNvSpPr>
          <p:nvPr>
            <p:ph type="dt" sz="half" idx="10"/>
          </p:nvPr>
        </p:nvSpPr>
        <p:spPr>
          <a:xfrm>
            <a:off x="5788152" y="6404984"/>
            <a:ext cx="3044952" cy="365760"/>
          </a:xfrm>
        </p:spPr>
        <p:txBody>
          <a:bodyPr/>
          <a:lstStyle/>
          <a:p>
            <a:fld id="{5B106E36-FD25-4E2D-B0AA-010F637433A0}" type="datetimeFigureOut">
              <a:rPr lang="ru-RU" smtClean="0"/>
              <a:pPr/>
              <a:t>14.09.2020</a:t>
            </a:fld>
            <a:endParaRPr lang="ru-RU"/>
          </a:p>
        </p:txBody>
      </p:sp>
      <p:sp>
        <p:nvSpPr>
          <p:cNvPr id="6" name="Нижний колонтитул 5"/>
          <p:cNvSpPr>
            <a:spLocks noGrp="1"/>
          </p:cNvSpPr>
          <p:nvPr>
            <p:ph type="ftr" sz="quarter" idx="11"/>
          </p:nvPr>
        </p:nvSpPr>
        <p:spPr>
          <a:xfrm>
            <a:off x="301752" y="6410848"/>
            <a:ext cx="3584448" cy="365760"/>
          </a:xfrm>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Дата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5B106E36-FD25-4E2D-B0AA-010F637433A0}" type="datetimeFigureOut">
              <a:rPr lang="ru-RU" smtClean="0"/>
              <a:pPr/>
              <a:t>14.09.2020</a:t>
            </a:fld>
            <a:endParaRPr lang="ru-RU"/>
          </a:p>
        </p:txBody>
      </p:sp>
      <p:sp>
        <p:nvSpPr>
          <p:cNvPr id="3" name="Нижний колонтитул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ru-RU"/>
          </a:p>
        </p:txBody>
      </p:sp>
      <p:sp>
        <p:nvSpPr>
          <p:cNvPr id="8" name="Прямоугольник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Прямая соединительная линия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Овал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Овал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Номер слайда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725C68B6-61C2-468F-89AB-4B9F7531AA68}" type="slidenum">
              <a:rPr lang="ru-RU" smtClean="0"/>
              <a:pPr/>
              <a:t>‹#›</a:t>
            </a:fld>
            <a:endParaRPr lang="ru-RU"/>
          </a:p>
        </p:txBody>
      </p:sp>
      <p:sp>
        <p:nvSpPr>
          <p:cNvPr id="22" name="Заголовок 21"/>
          <p:cNvSpPr>
            <a:spLocks noGrp="1"/>
          </p:cNvSpPr>
          <p:nvPr>
            <p:ph type="title"/>
          </p:nvPr>
        </p:nvSpPr>
        <p:spPr>
          <a:xfrm>
            <a:off x="301752" y="228600"/>
            <a:ext cx="8534400" cy="758952"/>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10" Type="http://schemas.openxmlformats.org/officeDocument/2006/relationships/image" Target="../media/image4.png"/><Relationship Id="rId4" Type="http://schemas.openxmlformats.org/officeDocument/2006/relationships/image" Target="../media/image31.jpeg"/><Relationship Id="rId9"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4.pn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11" Type="http://schemas.openxmlformats.org/officeDocument/2006/relationships/image" Target="../media/image4.pn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5.jpeg"/></Relationships>
</file>

<file path=ppt/slides/_rels/slide21.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90.jpeg"/><Relationship Id="rId11" Type="http://schemas.openxmlformats.org/officeDocument/2006/relationships/image" Target="../media/image4.png"/><Relationship Id="rId5" Type="http://schemas.openxmlformats.org/officeDocument/2006/relationships/image" Target="../media/image89.pn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4.png"/><Relationship Id="rId4" Type="http://schemas.openxmlformats.org/officeDocument/2006/relationships/image" Target="../media/image12.jpeg"/><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Подзаголовок 4"/>
          <p:cNvSpPr>
            <a:spLocks noGrp="1"/>
          </p:cNvSpPr>
          <p:nvPr>
            <p:ph type="subTitle" idx="1"/>
          </p:nvPr>
        </p:nvSpPr>
        <p:spPr>
          <a:xfrm>
            <a:off x="285720" y="4929198"/>
            <a:ext cx="8572528" cy="1285884"/>
          </a:xfrm>
          <a:solidFill>
            <a:schemeClr val="bg1"/>
          </a:solidFill>
          <a:effectLst>
            <a:softEdge rad="63500"/>
          </a:effectLst>
        </p:spPr>
        <p:txBody>
          <a:bodyPr lIns="576000">
            <a:normAutofit/>
          </a:bodyPr>
          <a:lstStyle/>
          <a:p>
            <a:pPr algn="r">
              <a:spcBef>
                <a:spcPts val="0"/>
              </a:spcBef>
            </a:pPr>
            <a:r>
              <a:rPr lang="ru-RU" sz="1800" cap="small" spc="0" dirty="0" smtClean="0">
                <a:effectLst>
                  <a:outerShdw blurRad="50800" dist="38100" dir="2700000" algn="tl" rotWithShape="0">
                    <a:prstClr val="black">
                      <a:alpha val="40000"/>
                    </a:prstClr>
                  </a:outerShdw>
                </a:effectLst>
                <a:latin typeface="Times New Roman" pitchFamily="18" charset="0"/>
                <a:cs typeface="Times New Roman" pitchFamily="18" charset="0"/>
              </a:rPr>
              <a:t>Л.И. Будченко </a:t>
            </a:r>
          </a:p>
          <a:p>
            <a:pPr algn="r">
              <a:spcBef>
                <a:spcPts val="0"/>
              </a:spcBef>
            </a:pPr>
            <a:r>
              <a:rPr lang="ru-RU" cap="small" spc="0" dirty="0" smtClean="0">
                <a:effectLst>
                  <a:outerShdw blurRad="50800" dist="38100" dir="2700000" algn="tl" rotWithShape="0">
                    <a:prstClr val="black">
                      <a:alpha val="40000"/>
                    </a:prstClr>
                  </a:outerShdw>
                </a:effectLst>
                <a:latin typeface="Times New Roman" pitchFamily="18" charset="0"/>
                <a:cs typeface="Times New Roman" pitchFamily="18" charset="0"/>
              </a:rPr>
              <a:t>директор ГКУВО «Центр документации</a:t>
            </a:r>
          </a:p>
          <a:p>
            <a:pPr algn="r">
              <a:spcBef>
                <a:spcPts val="0"/>
              </a:spcBef>
            </a:pPr>
            <a:r>
              <a:rPr lang="ru-RU" cap="small" spc="0" dirty="0" smtClean="0">
                <a:effectLst>
                  <a:outerShdw blurRad="50800" dist="38100" dir="2700000" algn="tl" rotWithShape="0">
                    <a:prstClr val="black">
                      <a:alpha val="40000"/>
                    </a:prstClr>
                  </a:outerShdw>
                </a:effectLst>
                <a:latin typeface="Times New Roman" pitchFamily="18" charset="0"/>
                <a:cs typeface="Times New Roman" pitchFamily="18" charset="0"/>
              </a:rPr>
              <a:t> новейшей истории Волгоградской области», </a:t>
            </a:r>
          </a:p>
          <a:p>
            <a:pPr algn="r">
              <a:spcBef>
                <a:spcPts val="0"/>
              </a:spcBef>
            </a:pPr>
            <a:r>
              <a:rPr lang="ru-RU" cap="small" spc="0" dirty="0" smtClean="0">
                <a:effectLst>
                  <a:outerShdw blurRad="50800" dist="38100" dir="2700000" algn="tl" rotWithShape="0">
                    <a:prstClr val="black">
                      <a:alpha val="40000"/>
                    </a:prstClr>
                  </a:outerShdw>
                </a:effectLst>
                <a:latin typeface="Times New Roman" pitchFamily="18" charset="0"/>
                <a:cs typeface="Times New Roman" pitchFamily="18" charset="0"/>
              </a:rPr>
              <a:t>кандидат юридических наук </a:t>
            </a:r>
          </a:p>
        </p:txBody>
      </p:sp>
      <p:sp>
        <p:nvSpPr>
          <p:cNvPr id="4" name="Заголовок 3"/>
          <p:cNvSpPr>
            <a:spLocks noGrp="1"/>
          </p:cNvSpPr>
          <p:nvPr>
            <p:ph type="ctrTitle"/>
          </p:nvPr>
        </p:nvSpPr>
        <p:spPr>
          <a:xfrm>
            <a:off x="1571604" y="214290"/>
            <a:ext cx="7429552" cy="2000264"/>
          </a:xfrm>
        </p:spPr>
        <p:txBody>
          <a:bodyPr>
            <a:noAutofit/>
          </a:bodyPr>
          <a:lstStyle/>
          <a:p>
            <a:r>
              <a:rPr lang="ru-RU" sz="2500" b="1" kern="0" dirty="0" smtClean="0">
                <a:effectLst>
                  <a:outerShdw blurRad="50800" dist="38100" dir="2700000" algn="tl" rotWithShape="0">
                    <a:prstClr val="black">
                      <a:alpha val="40000"/>
                    </a:prstClr>
                  </a:outerShdw>
                </a:effectLst>
                <a:latin typeface="Bookman Old Style" pitchFamily="18" charset="0"/>
              </a:rPr>
              <a:t>О подготовке к изданию сборников документов государственного казенного учреждения Волгоградской области </a:t>
            </a:r>
            <a:br>
              <a:rPr lang="ru-RU" sz="2500" b="1" kern="0" dirty="0" smtClean="0">
                <a:effectLst>
                  <a:outerShdw blurRad="50800" dist="38100" dir="2700000" algn="tl" rotWithShape="0">
                    <a:prstClr val="black">
                      <a:alpha val="40000"/>
                    </a:prstClr>
                  </a:outerShdw>
                </a:effectLst>
                <a:latin typeface="Bookman Old Style" pitchFamily="18" charset="0"/>
              </a:rPr>
            </a:br>
            <a:r>
              <a:rPr lang="ru-RU" sz="2500" b="1" kern="0" dirty="0" smtClean="0">
                <a:effectLst>
                  <a:outerShdw blurRad="50800" dist="38100" dir="2700000" algn="tl" rotWithShape="0">
                    <a:prstClr val="black">
                      <a:alpha val="40000"/>
                    </a:prstClr>
                  </a:outerShdw>
                </a:effectLst>
                <a:latin typeface="Bookman Old Style" pitchFamily="18" charset="0"/>
              </a:rPr>
              <a:t>«Центр документации  новейшей истории Волгоградской области»</a:t>
            </a:r>
            <a:endParaRPr lang="ru-RU" sz="2500" kern="0" dirty="0">
              <a:effectLst>
                <a:outerShdw blurRad="50800" dist="38100" dir="2700000" algn="tl" rotWithShape="0">
                  <a:prstClr val="black">
                    <a:alpha val="40000"/>
                  </a:prstClr>
                </a:outerShdw>
              </a:effectLst>
            </a:endParaRPr>
          </a:p>
        </p:txBody>
      </p:sp>
      <p:pic>
        <p:nvPicPr>
          <p:cNvPr id="6" name="Рисунок 2" descr="Публикаторская деятельность ГУ ЦДНИВО.jpg"/>
          <p:cNvPicPr>
            <a:picLocks noChangeAspect="1"/>
          </p:cNvPicPr>
          <p:nvPr/>
        </p:nvPicPr>
        <p:blipFill>
          <a:blip r:embed="rId2" cstate="print"/>
          <a:srcRect l="2597" r="2337" b="3371"/>
          <a:stretch>
            <a:fillRect/>
          </a:stretch>
        </p:blipFill>
        <p:spPr bwMode="auto">
          <a:xfrm rot="20945443">
            <a:off x="241314" y="2692983"/>
            <a:ext cx="3824439" cy="2915341"/>
          </a:xfrm>
          <a:prstGeom prst="rect">
            <a:avLst/>
          </a:prstGeom>
          <a:ln>
            <a:noFill/>
          </a:ln>
          <a:effectLst>
            <a:softEdge rad="317500"/>
          </a:effectLst>
        </p:spPr>
      </p:pic>
      <p:pic>
        <p:nvPicPr>
          <p:cNvPr id="7" name="Picture 2" descr="C:\Documents and Settings\Админ\Рабочий стол\герб ЦДНИВО.png"/>
          <p:cNvPicPr>
            <a:picLocks noChangeAspect="1" noChangeArrowheads="1"/>
          </p:cNvPicPr>
          <p:nvPr/>
        </p:nvPicPr>
        <p:blipFill>
          <a:blip r:embed="rId3"/>
          <a:srcRect/>
          <a:stretch>
            <a:fillRect/>
          </a:stretch>
        </p:blipFill>
        <p:spPr bwMode="auto">
          <a:xfrm>
            <a:off x="142844" y="142852"/>
            <a:ext cx="1357290" cy="1387186"/>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285984" y="357166"/>
            <a:ext cx="6572296" cy="9387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В 2012 году Центром документации новейшей истории Волгоградской области подготовлен и издан документальный альбом «Из личного фонда Л.А. Кулика, </a:t>
            </a:r>
            <a:r>
              <a:rPr lang="ru-RU" sz="1400" dirty="0" err="1" smtClean="0">
                <a:solidFill>
                  <a:srgbClr val="002060"/>
                </a:solidFill>
                <a:latin typeface="Times New Roman" pitchFamily="18" charset="0"/>
                <a:ea typeface="Times New Roman" pitchFamily="18" charset="0"/>
                <a:cs typeface="Times New Roman" pitchFamily="18" charset="0"/>
              </a:rPr>
              <a:t>ученого-метеоритика</a:t>
            </a:r>
            <a:r>
              <a:rPr lang="ru-RU" sz="1400" dirty="0" smtClean="0">
                <a:solidFill>
                  <a:srgbClr val="002060"/>
                </a:solidFill>
                <a:latin typeface="Times New Roman" pitchFamily="18" charset="0"/>
                <a:ea typeface="Times New Roman" pitchFamily="18" charset="0"/>
                <a:cs typeface="Times New Roman" pitchFamily="18" charset="0"/>
              </a:rPr>
              <a:t>».</a:t>
            </a:r>
          </a:p>
        </p:txBody>
      </p:sp>
      <p:pic>
        <p:nvPicPr>
          <p:cNvPr id="4" name="Picture 2" descr="C:\Documents and Settings\Специалист\Рабочий стол\скан.книги от Будченко. 2\кулик.jpg"/>
          <p:cNvPicPr>
            <a:picLocks noChangeAspect="1" noChangeArrowheads="1"/>
          </p:cNvPicPr>
          <p:nvPr/>
        </p:nvPicPr>
        <p:blipFill>
          <a:blip r:embed="rId2" cstate="print"/>
          <a:srcRect t="2092" b="8611"/>
          <a:stretch>
            <a:fillRect/>
          </a:stretch>
        </p:blipFill>
        <p:spPr bwMode="auto">
          <a:xfrm rot="5400000">
            <a:off x="405889" y="1308567"/>
            <a:ext cx="2331430" cy="2857521"/>
          </a:xfrm>
          <a:prstGeom prst="rect">
            <a:avLst/>
          </a:prstGeom>
          <a:noFill/>
        </p:spPr>
      </p:pic>
      <p:sp>
        <p:nvSpPr>
          <p:cNvPr id="5" name="Rectangle 1"/>
          <p:cNvSpPr>
            <a:spLocks noChangeArrowheads="1"/>
          </p:cNvSpPr>
          <p:nvPr/>
        </p:nvSpPr>
        <p:spPr bwMode="auto">
          <a:xfrm>
            <a:off x="3214678" y="3000372"/>
            <a:ext cx="5572164" cy="12208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В основу документального альбома легли документы архивного фонда «Семейный фонд Куликов», которые были переданы на хранение в 2005-2008 гг. внуком Л.А. Кулика Вячеславом Андреевичем  </a:t>
            </a:r>
            <a:r>
              <a:rPr lang="ru-RU" sz="1400" dirty="0" err="1" smtClean="0">
                <a:solidFill>
                  <a:srgbClr val="002060"/>
                </a:solidFill>
                <a:latin typeface="Times New Roman" pitchFamily="18" charset="0"/>
                <a:ea typeface="Times New Roman" pitchFamily="18" charset="0"/>
                <a:cs typeface="Times New Roman" pitchFamily="18" charset="0"/>
              </a:rPr>
              <a:t>Кулик-Павским</a:t>
            </a:r>
            <a:r>
              <a:rPr lang="ru-RU" sz="1400" dirty="0" smtClean="0">
                <a:solidFill>
                  <a:srgbClr val="002060"/>
                </a:solidFill>
                <a:latin typeface="Times New Roman" pitchFamily="18" charset="0"/>
                <a:ea typeface="Times New Roman" pitchFamily="18" charset="0"/>
                <a:cs typeface="Times New Roman" pitchFamily="18" charset="0"/>
              </a:rPr>
              <a:t>.</a:t>
            </a:r>
          </a:p>
        </p:txBody>
      </p:sp>
      <p:sp>
        <p:nvSpPr>
          <p:cNvPr id="7" name="Прямоугольник 6"/>
          <p:cNvSpPr/>
          <p:nvPr/>
        </p:nvSpPr>
        <p:spPr>
          <a:xfrm>
            <a:off x="2928926" y="1643050"/>
            <a:ext cx="4286280" cy="1092607"/>
          </a:xfrm>
          <a:prstGeom prst="rect">
            <a:avLst/>
          </a:prstGeom>
          <a:solidFill>
            <a:schemeClr val="bg1"/>
          </a:solidFill>
          <a:effectLst>
            <a:softEdge rad="63500"/>
          </a:effectLst>
        </p:spPr>
        <p:txBody>
          <a:bodyPr wrap="square">
            <a:spAutoFit/>
          </a:bodyPr>
          <a:lstStyle/>
          <a:p>
            <a:r>
              <a:rPr lang="ru-RU" sz="1300" dirty="0" smtClean="0">
                <a:solidFill>
                  <a:srgbClr val="002060"/>
                </a:solidFill>
                <a:latin typeface="Times New Roman" pitchFamily="18" charset="0"/>
                <a:cs typeface="Times New Roman" pitchFamily="18" charset="0"/>
              </a:rPr>
              <a:t>Из личного фонда Л. А. Кулика, </a:t>
            </a:r>
            <a:r>
              <a:rPr lang="ru-RU" sz="1300" dirty="0" err="1" smtClean="0">
                <a:solidFill>
                  <a:srgbClr val="002060"/>
                </a:solidFill>
                <a:latin typeface="Times New Roman" pitchFamily="18" charset="0"/>
                <a:cs typeface="Times New Roman" pitchFamily="18" charset="0"/>
              </a:rPr>
              <a:t>ученого-метеоритика</a:t>
            </a:r>
            <a:r>
              <a:rPr lang="ru-RU" sz="1300" dirty="0" smtClean="0">
                <a:solidFill>
                  <a:srgbClr val="002060"/>
                </a:solidFill>
                <a:latin typeface="Times New Roman" pitchFamily="18" charset="0"/>
                <a:cs typeface="Times New Roman" pitchFamily="18" charset="0"/>
              </a:rPr>
              <a:t>: документальный альбом / Центр документации новейшей истории </a:t>
            </a:r>
            <a:r>
              <a:rPr lang="ru-RU" sz="1300" dirty="0" err="1" smtClean="0">
                <a:solidFill>
                  <a:srgbClr val="002060"/>
                </a:solidFill>
                <a:latin typeface="Times New Roman" pitchFamily="18" charset="0"/>
                <a:cs typeface="Times New Roman" pitchFamily="18" charset="0"/>
              </a:rPr>
              <a:t>Волгогр</a:t>
            </a:r>
            <a:r>
              <a:rPr lang="ru-RU" sz="1300" dirty="0" smtClean="0">
                <a:solidFill>
                  <a:srgbClr val="002060"/>
                </a:solidFill>
                <a:latin typeface="Times New Roman" pitchFamily="18" charset="0"/>
                <a:cs typeface="Times New Roman" pitchFamily="18" charset="0"/>
              </a:rPr>
              <a:t>. области; [гл. ред. Л. И. Будченко; сост.: Н.Г. </a:t>
            </a:r>
            <a:r>
              <a:rPr lang="ru-RU" sz="1300" dirty="0" err="1" smtClean="0">
                <a:solidFill>
                  <a:srgbClr val="002060"/>
                </a:solidFill>
                <a:latin typeface="Times New Roman" pitchFamily="18" charset="0"/>
                <a:cs typeface="Times New Roman" pitchFamily="18" charset="0"/>
              </a:rPr>
              <a:t>Бесплеменнова</a:t>
            </a:r>
            <a:r>
              <a:rPr lang="ru-RU" sz="1300" dirty="0" smtClean="0">
                <a:solidFill>
                  <a:srgbClr val="002060"/>
                </a:solidFill>
                <a:latin typeface="Times New Roman" pitchFamily="18" charset="0"/>
                <a:cs typeface="Times New Roman" pitchFamily="18" charset="0"/>
              </a:rPr>
              <a:t>, А.А. Давыдова, Н.А. Насонова]. – Волгоград: Изд-во «</a:t>
            </a:r>
            <a:r>
              <a:rPr lang="ru-RU" sz="1300" dirty="0" err="1" smtClean="0">
                <a:solidFill>
                  <a:srgbClr val="002060"/>
                </a:solidFill>
                <a:latin typeface="Times New Roman" pitchFamily="18" charset="0"/>
                <a:cs typeface="Times New Roman" pitchFamily="18" charset="0"/>
              </a:rPr>
              <a:t>Волга-Паблишер</a:t>
            </a:r>
            <a:r>
              <a:rPr lang="ru-RU" sz="1300" dirty="0" smtClean="0">
                <a:solidFill>
                  <a:srgbClr val="002060"/>
                </a:solidFill>
                <a:latin typeface="Times New Roman" pitchFamily="18" charset="0"/>
                <a:cs typeface="Times New Roman" pitchFamily="18" charset="0"/>
              </a:rPr>
              <a:t>», 2012. – 80 с.: ил.</a:t>
            </a:r>
          </a:p>
        </p:txBody>
      </p:sp>
      <p:pic>
        <p:nvPicPr>
          <p:cNvPr id="8" name="Рисунок 7" descr="Кулик-Павский 001.jpg"/>
          <p:cNvPicPr>
            <a:picLocks noChangeAspect="1"/>
          </p:cNvPicPr>
          <p:nvPr/>
        </p:nvPicPr>
        <p:blipFill>
          <a:blip r:embed="rId3">
            <a:grayscl/>
          </a:blip>
          <a:srcRect/>
          <a:stretch>
            <a:fillRect/>
          </a:stretch>
        </p:blipFill>
        <p:spPr bwMode="auto">
          <a:xfrm>
            <a:off x="6786578" y="4095744"/>
            <a:ext cx="1500198" cy="2000061"/>
          </a:xfrm>
          <a:prstGeom prst="rect">
            <a:avLst/>
          </a:prstGeom>
          <a:noFill/>
          <a:ln w="9525">
            <a:noFill/>
            <a:miter lim="800000"/>
            <a:headEnd/>
            <a:tailEnd/>
          </a:ln>
        </p:spPr>
      </p:pic>
      <p:sp>
        <p:nvSpPr>
          <p:cNvPr id="9" name="Прямоугольник 8"/>
          <p:cNvSpPr/>
          <p:nvPr/>
        </p:nvSpPr>
        <p:spPr>
          <a:xfrm>
            <a:off x="6286512" y="6215082"/>
            <a:ext cx="2500330" cy="276999"/>
          </a:xfrm>
          <a:prstGeom prst="rect">
            <a:avLst/>
          </a:prstGeom>
          <a:solidFill>
            <a:schemeClr val="bg1"/>
          </a:solidFill>
          <a:effectLst>
            <a:softEdge rad="63500"/>
          </a:effectLst>
        </p:spPr>
        <p:txBody>
          <a:bodyPr wrap="square">
            <a:spAutoFit/>
          </a:bodyPr>
          <a:lstStyle/>
          <a:p>
            <a:pPr lvl="0"/>
            <a:r>
              <a:rPr lang="ru-RU" sz="1200" dirty="0" smtClean="0">
                <a:solidFill>
                  <a:srgbClr val="002060"/>
                </a:solidFill>
                <a:latin typeface="Times New Roman" pitchFamily="18" charset="0"/>
                <a:ea typeface="Times New Roman" pitchFamily="18" charset="0"/>
                <a:cs typeface="Times New Roman" pitchFamily="18" charset="0"/>
              </a:rPr>
              <a:t>Кулик-Павский В.А. (1932-2013 гг.)</a:t>
            </a:r>
            <a:endParaRPr lang="ru-RU" sz="1300" dirty="0" smtClean="0">
              <a:solidFill>
                <a:srgbClr val="002060"/>
              </a:solidFill>
              <a:latin typeface="Times New Roman" pitchFamily="18" charset="0"/>
              <a:cs typeface="Times New Roman" pitchFamily="18" charset="0"/>
            </a:endParaRPr>
          </a:p>
        </p:txBody>
      </p:sp>
      <p:pic>
        <p:nvPicPr>
          <p:cNvPr id="10" name="Рисунок 9" descr="IMG_1519.jpg"/>
          <p:cNvPicPr>
            <a:picLocks noChangeAspect="1"/>
          </p:cNvPicPr>
          <p:nvPr/>
        </p:nvPicPr>
        <p:blipFill>
          <a:blip r:embed="rId4" cstate="print">
            <a:lum bright="10000" contrast="10000"/>
          </a:blip>
          <a:srcRect/>
          <a:stretch>
            <a:fillRect/>
          </a:stretch>
        </p:blipFill>
        <p:spPr bwMode="auto">
          <a:xfrm>
            <a:off x="1714480" y="4214818"/>
            <a:ext cx="3190890" cy="2392996"/>
          </a:xfrm>
          <a:prstGeom prst="rect">
            <a:avLst/>
          </a:prstGeom>
          <a:ln>
            <a:noFill/>
          </a:ln>
          <a:effectLst>
            <a:softEdge rad="112500"/>
          </a:effectLst>
        </p:spPr>
      </p:pic>
      <p:sp>
        <p:nvSpPr>
          <p:cNvPr id="12" name="Прямоугольник 11"/>
          <p:cNvSpPr/>
          <p:nvPr/>
        </p:nvSpPr>
        <p:spPr>
          <a:xfrm>
            <a:off x="2143108" y="6215082"/>
            <a:ext cx="2071702" cy="276999"/>
          </a:xfrm>
          <a:prstGeom prst="rect">
            <a:avLst/>
          </a:prstGeom>
          <a:solidFill>
            <a:schemeClr val="bg1"/>
          </a:solidFill>
          <a:effectLst>
            <a:softEdge rad="63500"/>
          </a:effectLst>
        </p:spPr>
        <p:txBody>
          <a:bodyPr wrap="square">
            <a:spAutoFit/>
          </a:bodyPr>
          <a:lstStyle/>
          <a:p>
            <a:pPr lvl="0"/>
            <a:r>
              <a:rPr lang="ru-RU" sz="1200" dirty="0" smtClean="0">
                <a:solidFill>
                  <a:srgbClr val="002060"/>
                </a:solidFill>
                <a:latin typeface="Times New Roman" pitchFamily="18" charset="0"/>
                <a:ea typeface="Times New Roman" pitchFamily="18" charset="0"/>
                <a:cs typeface="Times New Roman" pitchFamily="18" charset="0"/>
              </a:rPr>
              <a:t>«Семейный фонд Куликов»</a:t>
            </a:r>
          </a:p>
        </p:txBody>
      </p:sp>
      <p:pic>
        <p:nvPicPr>
          <p:cNvPr id="11" name="Рисунок 10" descr="Ф. 762 Оп. 1 Д. 59 Л. 2 16.12.1883г. Метрическое свидетельство.bmp"/>
          <p:cNvPicPr>
            <a:picLocks noChangeAspect="1"/>
          </p:cNvPicPr>
          <p:nvPr/>
        </p:nvPicPr>
        <p:blipFill>
          <a:blip r:embed="rId5" cstate="print"/>
          <a:srcRect/>
          <a:stretch>
            <a:fillRect/>
          </a:stretch>
        </p:blipFill>
        <p:spPr bwMode="auto">
          <a:xfrm>
            <a:off x="3714744" y="4214818"/>
            <a:ext cx="1147773" cy="1579713"/>
          </a:xfrm>
          <a:prstGeom prst="rect">
            <a:avLst/>
          </a:prstGeom>
          <a:noFill/>
          <a:ln w="9525">
            <a:noFill/>
            <a:miter lim="800000"/>
            <a:headEnd/>
            <a:tailEnd/>
          </a:ln>
        </p:spPr>
      </p:pic>
      <p:pic>
        <p:nvPicPr>
          <p:cNvPr id="13" name="Рисунок 12" descr="Ф. 762 Оп. 1 Д. 129 Л. 243. Падение метеорита. 30.06.1908г. по Вознесенскому.bmp"/>
          <p:cNvPicPr>
            <a:picLocks noChangeAspect="1"/>
          </p:cNvPicPr>
          <p:nvPr/>
        </p:nvPicPr>
        <p:blipFill>
          <a:blip r:embed="rId6" cstate="print"/>
          <a:srcRect/>
          <a:stretch>
            <a:fillRect/>
          </a:stretch>
        </p:blipFill>
        <p:spPr bwMode="auto">
          <a:xfrm>
            <a:off x="642910" y="4572008"/>
            <a:ext cx="1237426" cy="1430059"/>
          </a:xfrm>
          <a:prstGeom prst="rect">
            <a:avLst/>
          </a:prstGeom>
          <a:noFill/>
          <a:ln w="9525">
            <a:noFill/>
            <a:miter lim="800000"/>
            <a:headEnd/>
            <a:tailEnd/>
          </a:ln>
        </p:spPr>
      </p:pic>
      <p:pic>
        <p:nvPicPr>
          <p:cNvPr id="14" name="Рисунок 13" descr="Ф. 762 Оп. 1. Д 43 Л. 1 29.02.1916г. Письма брата.bmp"/>
          <p:cNvPicPr>
            <a:picLocks noChangeAspect="1"/>
          </p:cNvPicPr>
          <p:nvPr/>
        </p:nvPicPr>
        <p:blipFill>
          <a:blip r:embed="rId7" cstate="print"/>
          <a:srcRect/>
          <a:stretch>
            <a:fillRect/>
          </a:stretch>
        </p:blipFill>
        <p:spPr bwMode="auto">
          <a:xfrm>
            <a:off x="1643042" y="4286256"/>
            <a:ext cx="1088311" cy="721036"/>
          </a:xfrm>
          <a:prstGeom prst="rect">
            <a:avLst/>
          </a:prstGeom>
          <a:noFill/>
          <a:ln w="9525">
            <a:noFill/>
            <a:miter lim="800000"/>
            <a:headEnd/>
            <a:tailEnd/>
          </a:ln>
        </p:spPr>
      </p:pic>
      <p:pic>
        <p:nvPicPr>
          <p:cNvPr id="15" name="Рисунок 2"/>
          <p:cNvPicPr>
            <a:picLocks noChangeAspect="1"/>
          </p:cNvPicPr>
          <p:nvPr/>
        </p:nvPicPr>
        <p:blipFill>
          <a:blip r:embed="rId8" cstate="print"/>
          <a:srcRect/>
          <a:stretch>
            <a:fillRect/>
          </a:stretch>
        </p:blipFill>
        <p:spPr bwMode="auto">
          <a:xfrm>
            <a:off x="4214810" y="5429264"/>
            <a:ext cx="1638555" cy="1035502"/>
          </a:xfrm>
          <a:prstGeom prst="rect">
            <a:avLst/>
          </a:prstGeom>
          <a:noFill/>
          <a:ln w="9525">
            <a:noFill/>
            <a:miter lim="800000"/>
            <a:headEnd/>
            <a:tailEnd/>
          </a:ln>
        </p:spPr>
      </p:pic>
      <p:pic>
        <p:nvPicPr>
          <p:cNvPr id="16" name="Рисунок 4"/>
          <p:cNvPicPr>
            <a:picLocks noChangeAspect="1"/>
          </p:cNvPicPr>
          <p:nvPr/>
        </p:nvPicPr>
        <p:blipFill>
          <a:blip r:embed="rId9" cstate="print"/>
          <a:srcRect/>
          <a:stretch>
            <a:fillRect/>
          </a:stretch>
        </p:blipFill>
        <p:spPr bwMode="auto">
          <a:xfrm>
            <a:off x="1285852" y="5357826"/>
            <a:ext cx="821461" cy="1162810"/>
          </a:xfrm>
          <a:prstGeom prst="rect">
            <a:avLst/>
          </a:prstGeom>
          <a:noFill/>
          <a:ln w="9525">
            <a:noFill/>
            <a:miter lim="800000"/>
            <a:headEnd/>
            <a:tailEnd/>
          </a:ln>
        </p:spPr>
      </p:pic>
      <p:pic>
        <p:nvPicPr>
          <p:cNvPr id="17" name="Picture 2" descr="C:\Documents and Settings\Админ\Рабочий стол\герб ЦДНИВО.png"/>
          <p:cNvPicPr>
            <a:picLocks noChangeAspect="1" noChangeArrowheads="1"/>
          </p:cNvPicPr>
          <p:nvPr/>
        </p:nvPicPr>
        <p:blipFill>
          <a:blip r:embed="rId10"/>
          <a:srcRect/>
          <a:stretch>
            <a:fillRect/>
          </a:stretch>
        </p:blipFill>
        <p:spPr bwMode="auto">
          <a:xfrm>
            <a:off x="142844" y="142852"/>
            <a:ext cx="1357290" cy="13871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4)">
                                      <p:cBhvr>
                                        <p:cTn id="10" dur="2000"/>
                                        <p:tgtEl>
                                          <p:spTgt spid="10"/>
                                        </p:tgtEl>
                                      </p:cBhvr>
                                    </p:animEffect>
                                  </p:childTnLst>
                                </p:cTn>
                              </p:par>
                              <p:par>
                                <p:cTn id="11" presetID="17"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2000" fill="hold"/>
                                        <p:tgtEl>
                                          <p:spTgt spid="11"/>
                                        </p:tgtEl>
                                        <p:attrNameLst>
                                          <p:attrName>ppt_w</p:attrName>
                                        </p:attrNameLst>
                                      </p:cBhvr>
                                      <p:tavLst>
                                        <p:tav tm="0">
                                          <p:val>
                                            <p:fltVal val="0"/>
                                          </p:val>
                                        </p:tav>
                                        <p:tav tm="100000">
                                          <p:val>
                                            <p:strVal val="#ppt_w"/>
                                          </p:val>
                                        </p:tav>
                                      </p:tavLst>
                                    </p:anim>
                                    <p:anim calcmode="lin" valueType="num">
                                      <p:cBhvr>
                                        <p:cTn id="14" dur="2000" fill="hold"/>
                                        <p:tgtEl>
                                          <p:spTgt spid="11"/>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0" presetClass="entr" presetSubtype="0" fill="hold" nodeType="afterEffect">
                                  <p:stCondLst>
                                    <p:cond delay="5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000"/>
                                        <p:tgtEl>
                                          <p:spTgt spid="13"/>
                                        </p:tgtEl>
                                      </p:cBhvr>
                                    </p:animEffect>
                                  </p:childTnLst>
                                </p:cTn>
                              </p:par>
                              <p:par>
                                <p:cTn id="19" presetID="16" presetClass="entr" presetSubtype="42"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outHorizontal)">
                                      <p:cBhvr>
                                        <p:cTn id="2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928926" y="285728"/>
            <a:ext cx="5857916" cy="26314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Леонид Алексеевич Кулик – бессменный ученый секретарь Комитета по метеоритам Академии наук СССР с 1921 года по 1941 год – считается первопроходцем в изучении Тунгусского метеорита. Именно ему наука обязана тем, что этот удивительный феномен не канул в Лету.</a:t>
            </a:r>
          </a:p>
          <a:p>
            <a:pPr lvl="0"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Уникальность этого издания для Волгоградской области заключается и в том, что впервые архивным учреждением подготовлены к печати и изданы документы из личного фонда.</a:t>
            </a:r>
          </a:p>
          <a:p>
            <a:pPr lvl="0"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Документальный альбом издан небольшим тиражом и сразу стал библиографической редкостью.</a:t>
            </a:r>
          </a:p>
        </p:txBody>
      </p:sp>
      <p:pic>
        <p:nvPicPr>
          <p:cNvPr id="4" name="Picture 4" descr="Ф"/>
          <p:cNvPicPr>
            <a:picLocks noChangeAspect="1" noChangeArrowheads="1"/>
          </p:cNvPicPr>
          <p:nvPr/>
        </p:nvPicPr>
        <p:blipFill>
          <a:blip r:embed="rId2" cstate="print"/>
          <a:srcRect r="3339"/>
          <a:stretch>
            <a:fillRect/>
          </a:stretch>
        </p:blipFill>
        <p:spPr bwMode="auto">
          <a:xfrm>
            <a:off x="1500166" y="1285860"/>
            <a:ext cx="1295095" cy="1928826"/>
          </a:xfrm>
          <a:prstGeom prst="rect">
            <a:avLst/>
          </a:prstGeom>
          <a:noFill/>
          <a:ln w="9525">
            <a:noFill/>
            <a:miter lim="800000"/>
            <a:headEnd/>
            <a:tailEnd/>
          </a:ln>
        </p:spPr>
      </p:pic>
      <p:pic>
        <p:nvPicPr>
          <p:cNvPr id="7" name="Рисунок 6" descr="кулик альбом.jpg"/>
          <p:cNvPicPr>
            <a:picLocks noChangeAspect="1"/>
          </p:cNvPicPr>
          <p:nvPr/>
        </p:nvPicPr>
        <p:blipFill>
          <a:blip r:embed="rId3" cstate="print"/>
          <a:srcRect/>
          <a:stretch>
            <a:fillRect/>
          </a:stretch>
        </p:blipFill>
        <p:spPr bwMode="auto">
          <a:xfrm>
            <a:off x="571473" y="3718480"/>
            <a:ext cx="3357586" cy="2267722"/>
          </a:xfrm>
          <a:prstGeom prst="rect">
            <a:avLst/>
          </a:prstGeom>
          <a:noFill/>
          <a:ln w="9525">
            <a:noFill/>
            <a:miter lim="800000"/>
            <a:headEnd/>
            <a:tailEnd/>
          </a:ln>
        </p:spPr>
      </p:pic>
      <p:pic>
        <p:nvPicPr>
          <p:cNvPr id="22531" name="Picture 3" descr="C:\Documents and Settings\Админ\Рабочий стол\Перечень голод 001.jpg"/>
          <p:cNvPicPr>
            <a:picLocks noChangeAspect="1" noChangeArrowheads="1"/>
          </p:cNvPicPr>
          <p:nvPr/>
        </p:nvPicPr>
        <p:blipFill>
          <a:blip r:embed="rId4" cstate="print"/>
          <a:srcRect/>
          <a:stretch>
            <a:fillRect/>
          </a:stretch>
        </p:blipFill>
        <p:spPr bwMode="auto">
          <a:xfrm>
            <a:off x="4214810" y="3214686"/>
            <a:ext cx="2846651" cy="2175218"/>
          </a:xfrm>
          <a:prstGeom prst="rect">
            <a:avLst/>
          </a:prstGeom>
          <a:noFill/>
        </p:spPr>
      </p:pic>
      <p:pic>
        <p:nvPicPr>
          <p:cNvPr id="22532" name="Picture 4" descr="C:\Documents and Settings\Админ\Рабочий стол\Перечень голод 002.jpg"/>
          <p:cNvPicPr>
            <a:picLocks noChangeAspect="1" noChangeArrowheads="1"/>
          </p:cNvPicPr>
          <p:nvPr/>
        </p:nvPicPr>
        <p:blipFill>
          <a:blip r:embed="rId5" cstate="print"/>
          <a:srcRect/>
          <a:stretch>
            <a:fillRect/>
          </a:stretch>
        </p:blipFill>
        <p:spPr bwMode="auto">
          <a:xfrm>
            <a:off x="5929322" y="4143380"/>
            <a:ext cx="2807592" cy="2143116"/>
          </a:xfrm>
          <a:prstGeom prst="rect">
            <a:avLst/>
          </a:prstGeom>
          <a:noFill/>
        </p:spPr>
      </p:pic>
      <p:sp>
        <p:nvSpPr>
          <p:cNvPr id="9" name="Прямоугольник 8"/>
          <p:cNvSpPr/>
          <p:nvPr/>
        </p:nvSpPr>
        <p:spPr>
          <a:xfrm>
            <a:off x="4214810" y="6000768"/>
            <a:ext cx="4572032" cy="492443"/>
          </a:xfrm>
          <a:prstGeom prst="rect">
            <a:avLst/>
          </a:prstGeom>
          <a:solidFill>
            <a:schemeClr val="bg1"/>
          </a:solidFill>
          <a:effectLst>
            <a:softEdge rad="63500"/>
          </a:effectLst>
        </p:spPr>
        <p:txBody>
          <a:bodyPr wrap="square">
            <a:spAutoFit/>
          </a:bodyPr>
          <a:lstStyle/>
          <a:p>
            <a:pPr lvl="0" algn="ctr"/>
            <a:r>
              <a:rPr lang="ru-RU" sz="1300" dirty="0" smtClean="0">
                <a:solidFill>
                  <a:srgbClr val="002060"/>
                </a:solidFill>
                <a:latin typeface="Times New Roman" pitchFamily="18" charset="0"/>
                <a:ea typeface="Times New Roman" pitchFamily="18" charset="0"/>
                <a:cs typeface="Times New Roman" pitchFamily="18" charset="0"/>
              </a:rPr>
              <a:t>Из документального альбома «Из личного фонда Л.А. Кулика, </a:t>
            </a:r>
            <a:r>
              <a:rPr lang="ru-RU" sz="1300" dirty="0" err="1" smtClean="0">
                <a:solidFill>
                  <a:srgbClr val="002060"/>
                </a:solidFill>
                <a:latin typeface="Times New Roman" pitchFamily="18" charset="0"/>
                <a:ea typeface="Times New Roman" pitchFamily="18" charset="0"/>
                <a:cs typeface="Times New Roman" pitchFamily="18" charset="0"/>
              </a:rPr>
              <a:t>ученого-метеоритика</a:t>
            </a:r>
            <a:r>
              <a:rPr lang="ru-RU" sz="1300" dirty="0" smtClean="0">
                <a:solidFill>
                  <a:srgbClr val="002060"/>
                </a:solidFill>
                <a:latin typeface="Times New Roman" pitchFamily="18" charset="0"/>
                <a:ea typeface="Times New Roman" pitchFamily="18" charset="0"/>
                <a:cs typeface="Times New Roman" pitchFamily="18" charset="0"/>
              </a:rPr>
              <a:t> </a:t>
            </a:r>
            <a:endParaRPr lang="ru-RU" sz="1300" dirty="0" smtClean="0">
              <a:solidFill>
                <a:srgbClr val="002060"/>
              </a:solidFill>
              <a:latin typeface="Times New Roman" pitchFamily="18" charset="0"/>
              <a:cs typeface="Times New Roman" pitchFamily="18" charset="0"/>
            </a:endParaRPr>
          </a:p>
        </p:txBody>
      </p:sp>
      <p:sp>
        <p:nvSpPr>
          <p:cNvPr id="10" name="Прямоугольник 9"/>
          <p:cNvSpPr/>
          <p:nvPr/>
        </p:nvSpPr>
        <p:spPr>
          <a:xfrm>
            <a:off x="714348" y="3286124"/>
            <a:ext cx="2143140" cy="292388"/>
          </a:xfrm>
          <a:prstGeom prst="rect">
            <a:avLst/>
          </a:prstGeom>
          <a:solidFill>
            <a:schemeClr val="bg1"/>
          </a:solidFill>
          <a:effectLst>
            <a:softEdge rad="63500"/>
          </a:effectLst>
        </p:spPr>
        <p:txBody>
          <a:bodyPr wrap="square">
            <a:spAutoFit/>
          </a:bodyPr>
          <a:lstStyle/>
          <a:p>
            <a:pPr lvl="0"/>
            <a:r>
              <a:rPr lang="ru-RU" sz="1300" dirty="0" smtClean="0">
                <a:solidFill>
                  <a:srgbClr val="002060"/>
                </a:solidFill>
                <a:latin typeface="Times New Roman" pitchFamily="18" charset="0"/>
                <a:ea typeface="Times New Roman" pitchFamily="18" charset="0"/>
                <a:cs typeface="Times New Roman" pitchFamily="18" charset="0"/>
              </a:rPr>
              <a:t>Кулик Л.А. (1883-1942 гг.) </a:t>
            </a:r>
          </a:p>
        </p:txBody>
      </p:sp>
      <p:sp>
        <p:nvSpPr>
          <p:cNvPr id="12" name="Прямоугольник 11"/>
          <p:cNvSpPr/>
          <p:nvPr/>
        </p:nvSpPr>
        <p:spPr>
          <a:xfrm>
            <a:off x="500034" y="5929330"/>
            <a:ext cx="3786214" cy="492443"/>
          </a:xfrm>
          <a:prstGeom prst="rect">
            <a:avLst/>
          </a:prstGeom>
          <a:solidFill>
            <a:schemeClr val="bg1"/>
          </a:solidFill>
          <a:effectLst>
            <a:softEdge rad="63500"/>
          </a:effectLst>
        </p:spPr>
        <p:txBody>
          <a:bodyPr wrap="square">
            <a:spAutoFit/>
          </a:bodyPr>
          <a:lstStyle/>
          <a:p>
            <a:pPr lvl="0" algn="ctr"/>
            <a:r>
              <a:rPr lang="ru-RU" sz="1300" dirty="0" smtClean="0">
                <a:solidFill>
                  <a:srgbClr val="002060"/>
                </a:solidFill>
                <a:latin typeface="Times New Roman" pitchFamily="18" charset="0"/>
                <a:ea typeface="Times New Roman" pitchFamily="18" charset="0"/>
                <a:cs typeface="Times New Roman" pitchFamily="18" charset="0"/>
              </a:rPr>
              <a:t>Фотографии изготовлены Л.А. Куликом и Л.И. Кулик «контактным» способом</a:t>
            </a:r>
          </a:p>
        </p:txBody>
      </p:sp>
      <p:pic>
        <p:nvPicPr>
          <p:cNvPr id="11" name="Picture 2" descr="C:\Documents and Settings\Админ\Рабочий стол\герб ЦДНИВО.png"/>
          <p:cNvPicPr>
            <a:picLocks noChangeAspect="1" noChangeArrowheads="1"/>
          </p:cNvPicPr>
          <p:nvPr/>
        </p:nvPicPr>
        <p:blipFill>
          <a:blip r:embed="rId6"/>
          <a:srcRect/>
          <a:stretch>
            <a:fillRect/>
          </a:stretch>
        </p:blipFill>
        <p:spPr bwMode="auto">
          <a:xfrm>
            <a:off x="142844" y="142852"/>
            <a:ext cx="1357290" cy="13871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48" presetClass="entr" presetSubtype="0" accel="5000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20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1" dur="20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12" dur="2000" fill="hold"/>
                                        <p:tgtEl>
                                          <p:spTgt spid="7"/>
                                        </p:tgtEl>
                                        <p:attrNameLst>
                                          <p:attrName>ppt_y</p:attrName>
                                        </p:attrNameLst>
                                      </p:cBhvr>
                                      <p:tavLst>
                                        <p:tav tm="0">
                                          <p:val>
                                            <p:strVal val="#ppt_y"/>
                                          </p:val>
                                        </p:tav>
                                        <p:tav tm="100000">
                                          <p:val>
                                            <p:strVal val="#ppt_y"/>
                                          </p:val>
                                        </p:tav>
                                      </p:tavLst>
                                    </p:anim>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Documents and Settings\Админ\Рабочий стол\Перечень голод 005.jpg"/>
          <p:cNvPicPr>
            <a:picLocks noChangeAspect="1" noChangeArrowheads="1"/>
          </p:cNvPicPr>
          <p:nvPr/>
        </p:nvPicPr>
        <p:blipFill>
          <a:blip r:embed="rId2" cstate="print"/>
          <a:srcRect/>
          <a:stretch>
            <a:fillRect/>
          </a:stretch>
        </p:blipFill>
        <p:spPr bwMode="auto">
          <a:xfrm>
            <a:off x="4214810" y="1928802"/>
            <a:ext cx="2408587" cy="3429024"/>
          </a:xfrm>
          <a:prstGeom prst="rect">
            <a:avLst/>
          </a:prstGeom>
          <a:noFill/>
        </p:spPr>
      </p:pic>
      <p:sp>
        <p:nvSpPr>
          <p:cNvPr id="3" name="Rectangle 1"/>
          <p:cNvSpPr>
            <a:spLocks noChangeArrowheads="1"/>
          </p:cNvSpPr>
          <p:nvPr/>
        </p:nvSpPr>
        <p:spPr bwMode="auto">
          <a:xfrm>
            <a:off x="1928794" y="357166"/>
            <a:ext cx="6643734" cy="15029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000" algn="just" fontAlgn="base">
              <a:lnSpc>
                <a:spcPts val="2200"/>
              </a:lnSpc>
              <a:spcBef>
                <a:spcPct val="0"/>
              </a:spcBef>
              <a:spcAft>
                <a:spcPct val="0"/>
              </a:spcAft>
            </a:pPr>
            <a:r>
              <a:rPr lang="ru-RU" sz="1600" dirty="0" smtClean="0">
                <a:solidFill>
                  <a:srgbClr val="002060"/>
                </a:solidFill>
                <a:latin typeface="Times New Roman" pitchFamily="18" charset="0"/>
                <a:ea typeface="Times New Roman" pitchFamily="18" charset="0"/>
                <a:cs typeface="Times New Roman" pitchFamily="18" charset="0"/>
              </a:rPr>
              <a:t>В 2013 году был издан сборник материалов «Хранители истории». </a:t>
            </a:r>
          </a:p>
          <a:p>
            <a:pPr lvl="0" indent="450000" algn="just" fontAlgn="base">
              <a:lnSpc>
                <a:spcPts val="2200"/>
              </a:lnSpc>
              <a:spcBef>
                <a:spcPct val="0"/>
              </a:spcBef>
              <a:spcAft>
                <a:spcPct val="0"/>
              </a:spcAft>
            </a:pPr>
            <a:r>
              <a:rPr lang="ru-RU" sz="1600" dirty="0" smtClean="0">
                <a:solidFill>
                  <a:srgbClr val="002060"/>
                </a:solidFill>
                <a:latin typeface="Times New Roman" pitchFamily="18" charset="0"/>
                <a:ea typeface="Times New Roman" pitchFamily="18" charset="0"/>
                <a:cs typeface="Times New Roman" pitchFamily="18" charset="0"/>
              </a:rPr>
              <a:t>Эта книга, в которой отражены 90 лет истории существования архивной службы Волгоградской области, посвящена самому архивному делу и архивистам – людям, бережно хранящим историю и их повседневному труду.</a:t>
            </a:r>
          </a:p>
        </p:txBody>
      </p:sp>
      <p:pic>
        <p:nvPicPr>
          <p:cNvPr id="4" name="Picture 4" descr="C:\Documents and Settings\Специалист\Рабочий стол\скан.книги от Будченко. 2\хранители.jpg"/>
          <p:cNvPicPr>
            <a:picLocks noChangeAspect="1" noChangeArrowheads="1"/>
          </p:cNvPicPr>
          <p:nvPr/>
        </p:nvPicPr>
        <p:blipFill>
          <a:blip r:embed="rId3" cstate="print"/>
          <a:srcRect l="2270" t="1654" r="2402"/>
          <a:stretch>
            <a:fillRect/>
          </a:stretch>
        </p:blipFill>
        <p:spPr bwMode="auto">
          <a:xfrm>
            <a:off x="428596" y="1928802"/>
            <a:ext cx="2643206" cy="3742781"/>
          </a:xfrm>
          <a:prstGeom prst="rect">
            <a:avLst/>
          </a:prstGeom>
          <a:noFill/>
        </p:spPr>
      </p:pic>
      <p:sp>
        <p:nvSpPr>
          <p:cNvPr id="6" name="Прямоугольник 5"/>
          <p:cNvSpPr/>
          <p:nvPr/>
        </p:nvSpPr>
        <p:spPr>
          <a:xfrm>
            <a:off x="357158" y="5715016"/>
            <a:ext cx="5214974" cy="692497"/>
          </a:xfrm>
          <a:prstGeom prst="rect">
            <a:avLst/>
          </a:prstGeom>
          <a:solidFill>
            <a:schemeClr val="bg1"/>
          </a:solidFill>
          <a:effectLst>
            <a:softEdge rad="63500"/>
          </a:effectLst>
        </p:spPr>
        <p:txBody>
          <a:bodyPr wrap="square">
            <a:spAutoFit/>
          </a:bodyPr>
          <a:lstStyle/>
          <a:p>
            <a:r>
              <a:rPr lang="ru-RU" sz="1300" dirty="0" smtClean="0">
                <a:solidFill>
                  <a:srgbClr val="002060"/>
                </a:solidFill>
                <a:latin typeface="Times New Roman" pitchFamily="18" charset="0"/>
                <a:cs typeface="Times New Roman" pitchFamily="18" charset="0"/>
              </a:rPr>
              <a:t>«Хранители истории»: 90-летию архивной службы Волгоградской области посвящается / [</a:t>
            </a:r>
            <a:r>
              <a:rPr lang="ru-RU" sz="1300" dirty="0" err="1" smtClean="0">
                <a:solidFill>
                  <a:srgbClr val="002060"/>
                </a:solidFill>
                <a:latin typeface="Times New Roman" pitchFamily="18" charset="0"/>
                <a:cs typeface="Times New Roman" pitchFamily="18" charset="0"/>
              </a:rPr>
              <a:t>редкол</a:t>
            </a:r>
            <a:r>
              <a:rPr lang="ru-RU" sz="1300" dirty="0" smtClean="0">
                <a:solidFill>
                  <a:srgbClr val="002060"/>
                </a:solidFill>
                <a:latin typeface="Times New Roman" pitchFamily="18" charset="0"/>
                <a:cs typeface="Times New Roman" pitchFamily="18" charset="0"/>
              </a:rPr>
              <a:t>.: В.П. </a:t>
            </a:r>
            <a:r>
              <a:rPr lang="ru-RU" sz="1300" dirty="0" err="1" smtClean="0">
                <a:solidFill>
                  <a:srgbClr val="002060"/>
                </a:solidFill>
                <a:latin typeface="Times New Roman" pitchFamily="18" charset="0"/>
                <a:cs typeface="Times New Roman" pitchFamily="18" charset="0"/>
              </a:rPr>
              <a:t>Гепфнер</a:t>
            </a:r>
            <a:r>
              <a:rPr lang="ru-RU" sz="1300" dirty="0" smtClean="0">
                <a:solidFill>
                  <a:srgbClr val="002060"/>
                </a:solidFill>
                <a:latin typeface="Times New Roman" pitchFamily="18" charset="0"/>
                <a:cs typeface="Times New Roman" pitchFamily="18" charset="0"/>
              </a:rPr>
              <a:t> и др.; отв. сост. Н.А. Насонова]. – Волгоград: Изд-во «</a:t>
            </a:r>
            <a:r>
              <a:rPr lang="ru-RU" sz="1300" dirty="0" err="1" smtClean="0">
                <a:solidFill>
                  <a:srgbClr val="002060"/>
                </a:solidFill>
                <a:latin typeface="Times New Roman" pitchFamily="18" charset="0"/>
                <a:cs typeface="Times New Roman" pitchFamily="18" charset="0"/>
              </a:rPr>
              <a:t>Волга-Паблишер</a:t>
            </a:r>
            <a:r>
              <a:rPr lang="ru-RU" sz="1300" dirty="0" smtClean="0">
                <a:solidFill>
                  <a:srgbClr val="002060"/>
                </a:solidFill>
                <a:latin typeface="Times New Roman" pitchFamily="18" charset="0"/>
                <a:cs typeface="Times New Roman" pitchFamily="18" charset="0"/>
              </a:rPr>
              <a:t>», 2013. – 160 с.: ил.</a:t>
            </a:r>
          </a:p>
        </p:txBody>
      </p:sp>
      <p:pic>
        <p:nvPicPr>
          <p:cNvPr id="1028" name="Picture 4" descr="C:\Documents and Settings\Админ\Рабочий стол\Перечень голод 006.jpg"/>
          <p:cNvPicPr>
            <a:picLocks noChangeAspect="1" noChangeArrowheads="1"/>
          </p:cNvPicPr>
          <p:nvPr/>
        </p:nvPicPr>
        <p:blipFill>
          <a:blip r:embed="rId4" cstate="print"/>
          <a:srcRect/>
          <a:stretch>
            <a:fillRect/>
          </a:stretch>
        </p:blipFill>
        <p:spPr bwMode="auto">
          <a:xfrm>
            <a:off x="6500826" y="3357562"/>
            <a:ext cx="2200542" cy="3071834"/>
          </a:xfrm>
          <a:prstGeom prst="rect">
            <a:avLst/>
          </a:prstGeom>
          <a:noFill/>
        </p:spPr>
      </p:pic>
      <p:pic>
        <p:nvPicPr>
          <p:cNvPr id="7" name="Picture 2" descr="C:\Documents and Settings\Админ\Рабочий стол\герб ЦДНИВО.png"/>
          <p:cNvPicPr>
            <a:picLocks noChangeAspect="1" noChangeArrowheads="1"/>
          </p:cNvPicPr>
          <p:nvPr/>
        </p:nvPicPr>
        <p:blipFill>
          <a:blip r:embed="rId5"/>
          <a:srcRect/>
          <a:stretch>
            <a:fillRect/>
          </a:stretch>
        </p:blipFill>
        <p:spPr bwMode="auto">
          <a:xfrm>
            <a:off x="142844" y="142852"/>
            <a:ext cx="1357290" cy="1387186"/>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857356" y="357166"/>
            <a:ext cx="6929486" cy="9387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Традиционным является участие архивистов Центра документации в областных краеведческих чтениях, в работе международных, всероссийских, региональных научно-практических конференций.</a:t>
            </a:r>
          </a:p>
        </p:txBody>
      </p:sp>
      <p:pic>
        <p:nvPicPr>
          <p:cNvPr id="4" name="Picture 2" descr="\\gamma\Document\Сталинград\САЙТ ЦЕНТРА\24.01.18 конф\DSCN6115.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3669" t="19603" r="8430" b="16148"/>
          <a:stretch/>
        </p:blipFill>
        <p:spPr bwMode="auto">
          <a:xfrm>
            <a:off x="357158" y="1571612"/>
            <a:ext cx="3571900" cy="220877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Прямоугольник 5"/>
          <p:cNvSpPr/>
          <p:nvPr/>
        </p:nvSpPr>
        <p:spPr>
          <a:xfrm>
            <a:off x="142844" y="3857628"/>
            <a:ext cx="3714744" cy="892552"/>
          </a:xfrm>
          <a:prstGeom prst="rect">
            <a:avLst/>
          </a:prstGeom>
          <a:solidFill>
            <a:schemeClr val="bg1"/>
          </a:solidFill>
          <a:effectLst>
            <a:softEdge rad="63500"/>
          </a:effectLst>
        </p:spPr>
        <p:txBody>
          <a:bodyPr wrap="square">
            <a:spAutoFit/>
          </a:bodyPr>
          <a:lstStyle/>
          <a:p>
            <a:pPr algn="ctr"/>
            <a:r>
              <a:rPr lang="ru-RU" sz="1300" dirty="0" smtClean="0">
                <a:solidFill>
                  <a:srgbClr val="002060"/>
                </a:solidFill>
                <a:latin typeface="Times New Roman" pitchFamily="18" charset="0"/>
                <a:ea typeface="Times New Roman" pitchFamily="18" charset="0"/>
                <a:cs typeface="Times New Roman" pitchFamily="18" charset="0"/>
              </a:rPr>
              <a:t>Заседание секции в рамках  международной научно-практической конференции «Сталинград- символ героизма и сплоченности народов России и мира». 2018 г.  </a:t>
            </a:r>
          </a:p>
        </p:txBody>
      </p:sp>
      <p:pic>
        <p:nvPicPr>
          <p:cNvPr id="10" name="Picture 2" descr="C:\Documents and Settings\Специалист\Рабочий стол\Фото к конф\18_04_2018_5.jpg"/>
          <p:cNvPicPr>
            <a:picLocks noChangeAspect="1" noChangeArrowheads="1"/>
          </p:cNvPicPr>
          <p:nvPr/>
        </p:nvPicPr>
        <p:blipFill>
          <a:blip r:embed="rId3"/>
          <a:srcRect t="8333" b="8333"/>
          <a:stretch>
            <a:fillRect/>
          </a:stretch>
        </p:blipFill>
        <p:spPr bwMode="auto">
          <a:xfrm>
            <a:off x="3929058" y="4143380"/>
            <a:ext cx="4572031" cy="2540017"/>
          </a:xfrm>
          <a:prstGeom prst="rect">
            <a:avLst/>
          </a:prstGeom>
          <a:noFill/>
        </p:spPr>
      </p:pic>
      <p:sp>
        <p:nvSpPr>
          <p:cNvPr id="11" name="Прямоугольник 10"/>
          <p:cNvSpPr/>
          <p:nvPr/>
        </p:nvSpPr>
        <p:spPr>
          <a:xfrm>
            <a:off x="214282" y="5500702"/>
            <a:ext cx="3643338" cy="692497"/>
          </a:xfrm>
          <a:prstGeom prst="rect">
            <a:avLst/>
          </a:prstGeom>
          <a:solidFill>
            <a:schemeClr val="bg1"/>
          </a:solidFill>
          <a:effectLst>
            <a:softEdge rad="63500"/>
          </a:effectLst>
        </p:spPr>
        <p:txBody>
          <a:bodyPr wrap="square">
            <a:spAutoFit/>
          </a:bodyPr>
          <a:lstStyle/>
          <a:p>
            <a:pPr algn="ctr"/>
            <a:r>
              <a:rPr lang="ru-RU" sz="1300" dirty="0" smtClean="0">
                <a:solidFill>
                  <a:srgbClr val="002060"/>
                </a:solidFill>
                <a:latin typeface="Times New Roman" pitchFamily="18" charset="0"/>
                <a:ea typeface="Times New Roman" pitchFamily="18" charset="0"/>
                <a:cs typeface="Times New Roman" pitchFamily="18" charset="0"/>
              </a:rPr>
              <a:t>Конференция «Великая Отечественная война 1941-1945 гг.  В памяти народа. Уроки Сталинграда». 2018 г.  </a:t>
            </a:r>
          </a:p>
        </p:txBody>
      </p:sp>
      <p:pic>
        <p:nvPicPr>
          <p:cNvPr id="12" name="Picture 11"/>
          <p:cNvPicPr>
            <a:picLocks noChangeAspect="1" noChangeArrowheads="1"/>
          </p:cNvPicPr>
          <p:nvPr/>
        </p:nvPicPr>
        <p:blipFill>
          <a:blip r:embed="rId4"/>
          <a:srcRect l="1745" t="21453" r="7489"/>
          <a:stretch>
            <a:fillRect/>
          </a:stretch>
        </p:blipFill>
        <p:spPr bwMode="auto">
          <a:xfrm>
            <a:off x="4500562" y="1428736"/>
            <a:ext cx="3714776" cy="2143116"/>
          </a:xfrm>
          <a:prstGeom prst="rect">
            <a:avLst/>
          </a:prstGeom>
          <a:noFill/>
          <a:ln w="9525">
            <a:noFill/>
            <a:miter lim="800000"/>
            <a:headEnd/>
            <a:tailEnd/>
          </a:ln>
          <a:effectLst/>
        </p:spPr>
      </p:pic>
      <p:sp>
        <p:nvSpPr>
          <p:cNvPr id="13" name="Прямоугольник 12"/>
          <p:cNvSpPr/>
          <p:nvPr/>
        </p:nvSpPr>
        <p:spPr>
          <a:xfrm>
            <a:off x="4357686" y="3571876"/>
            <a:ext cx="4214842" cy="492443"/>
          </a:xfrm>
          <a:prstGeom prst="rect">
            <a:avLst/>
          </a:prstGeom>
          <a:solidFill>
            <a:schemeClr val="bg1"/>
          </a:solidFill>
          <a:effectLst>
            <a:softEdge rad="63500"/>
          </a:effectLst>
        </p:spPr>
        <p:txBody>
          <a:bodyPr wrap="square">
            <a:spAutoFit/>
          </a:bodyPr>
          <a:lstStyle/>
          <a:p>
            <a:pPr algn="ctr"/>
            <a:r>
              <a:rPr lang="ru-RU" sz="1300" dirty="0" smtClean="0">
                <a:solidFill>
                  <a:srgbClr val="002060"/>
                </a:solidFill>
                <a:latin typeface="Times New Roman" pitchFamily="18" charset="0"/>
                <a:ea typeface="Times New Roman" pitchFamily="18" charset="0"/>
                <a:cs typeface="Times New Roman" pitchFamily="18" charset="0"/>
              </a:rPr>
              <a:t>ХХХ</a:t>
            </a:r>
            <a:r>
              <a:rPr lang="en-US" sz="1300" dirty="0" smtClean="0">
                <a:solidFill>
                  <a:srgbClr val="002060"/>
                </a:solidFill>
                <a:latin typeface="Times New Roman" pitchFamily="18" charset="0"/>
                <a:ea typeface="Times New Roman" pitchFamily="18" charset="0"/>
                <a:cs typeface="Times New Roman" pitchFamily="18" charset="0"/>
              </a:rPr>
              <a:t> </a:t>
            </a:r>
            <a:r>
              <a:rPr lang="ru-RU" sz="1300" dirty="0" smtClean="0">
                <a:solidFill>
                  <a:srgbClr val="002060"/>
                </a:solidFill>
                <a:latin typeface="Times New Roman" pitchFamily="18" charset="0"/>
                <a:ea typeface="Times New Roman" pitchFamily="18" charset="0"/>
                <a:cs typeface="Times New Roman" pitchFamily="18" charset="0"/>
              </a:rPr>
              <a:t>юбилейные Волгоградские областные с международным участием краеведческие чтения. 2019 г.  </a:t>
            </a:r>
          </a:p>
        </p:txBody>
      </p:sp>
      <p:pic>
        <p:nvPicPr>
          <p:cNvPr id="9" name="Picture 2" descr="C:\Documents and Settings\Админ\Рабочий стол\герб ЦДНИВО.png"/>
          <p:cNvPicPr>
            <a:picLocks noChangeAspect="1" noChangeArrowheads="1"/>
          </p:cNvPicPr>
          <p:nvPr/>
        </p:nvPicPr>
        <p:blipFill>
          <a:blip r:embed="rId5"/>
          <a:srcRect/>
          <a:stretch>
            <a:fillRect/>
          </a:stretch>
        </p:blipFill>
        <p:spPr bwMode="auto">
          <a:xfrm>
            <a:off x="142844" y="142852"/>
            <a:ext cx="1357290" cy="138718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500166" y="285728"/>
            <a:ext cx="6858048" cy="15029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До 2011 года публикационной площадкой для сотрудников ГКУВО «ЦДНИВО» была газета архивистов Волгоградской области «Вести из архивов», учредителем которой выступил Комитет по управлению архивами Администрации Волгоградской области. Сегодня статьи архивистов Центра документации публикует в электронном формате  областная культурно-просветительская газета «Грани культуры».</a:t>
            </a:r>
          </a:p>
        </p:txBody>
      </p:sp>
      <p:pic>
        <p:nvPicPr>
          <p:cNvPr id="2051" name="Picture 3" descr="C:\Documents and Settings\Админ\Рабочий стол\ФОТО\IMG_6563.JPG"/>
          <p:cNvPicPr>
            <a:picLocks noChangeAspect="1" noChangeArrowheads="1"/>
          </p:cNvPicPr>
          <p:nvPr/>
        </p:nvPicPr>
        <p:blipFill>
          <a:blip r:embed="rId2" cstate="print"/>
          <a:srcRect/>
          <a:stretch>
            <a:fillRect/>
          </a:stretch>
        </p:blipFill>
        <p:spPr bwMode="auto">
          <a:xfrm rot="666471">
            <a:off x="2390934" y="1940494"/>
            <a:ext cx="2766765" cy="4324983"/>
          </a:xfrm>
          <a:prstGeom prst="rect">
            <a:avLst/>
          </a:prstGeom>
          <a:noFill/>
        </p:spPr>
      </p:pic>
      <p:pic>
        <p:nvPicPr>
          <p:cNvPr id="2053" name="Picture 5" descr="C:\Documents and Settings\Админ\Рабочий стол\ФОТО\IMG_6569.JPG"/>
          <p:cNvPicPr>
            <a:picLocks noChangeAspect="1" noChangeArrowheads="1"/>
          </p:cNvPicPr>
          <p:nvPr/>
        </p:nvPicPr>
        <p:blipFill>
          <a:blip r:embed="rId3" cstate="print"/>
          <a:srcRect/>
          <a:stretch>
            <a:fillRect/>
          </a:stretch>
        </p:blipFill>
        <p:spPr bwMode="auto">
          <a:xfrm rot="20922063">
            <a:off x="402712" y="2046152"/>
            <a:ext cx="3093264" cy="4416808"/>
          </a:xfrm>
          <a:prstGeom prst="rect">
            <a:avLst/>
          </a:prstGeom>
          <a:noFill/>
        </p:spPr>
      </p:pic>
      <p:pic>
        <p:nvPicPr>
          <p:cNvPr id="2052" name="Picture 4" descr="C:\Documents and Settings\Админ\Рабочий стол\ФОТО\IMG_6567.JPG"/>
          <p:cNvPicPr>
            <a:picLocks noChangeAspect="1" noChangeArrowheads="1"/>
          </p:cNvPicPr>
          <p:nvPr/>
        </p:nvPicPr>
        <p:blipFill>
          <a:blip r:embed="rId4" cstate="print"/>
          <a:srcRect/>
          <a:stretch>
            <a:fillRect/>
          </a:stretch>
        </p:blipFill>
        <p:spPr bwMode="auto">
          <a:xfrm>
            <a:off x="2571736" y="3500438"/>
            <a:ext cx="3507393" cy="2540659"/>
          </a:xfrm>
          <a:prstGeom prst="rect">
            <a:avLst/>
          </a:prstGeom>
          <a:noFill/>
        </p:spPr>
      </p:pic>
      <p:pic>
        <p:nvPicPr>
          <p:cNvPr id="2050" name="Picture 2" descr="C:\Documents and Settings\Админ\Рабочий стол\ФОТО\IMG_6561.JPG"/>
          <p:cNvPicPr>
            <a:picLocks noChangeAspect="1" noChangeArrowheads="1"/>
          </p:cNvPicPr>
          <p:nvPr/>
        </p:nvPicPr>
        <p:blipFill>
          <a:blip r:embed="rId5" cstate="print"/>
          <a:srcRect/>
          <a:stretch>
            <a:fillRect/>
          </a:stretch>
        </p:blipFill>
        <p:spPr bwMode="auto">
          <a:xfrm>
            <a:off x="142844" y="4071942"/>
            <a:ext cx="2665276" cy="2500228"/>
          </a:xfrm>
          <a:prstGeom prst="rect">
            <a:avLst/>
          </a:prstGeom>
          <a:noFill/>
        </p:spPr>
      </p:pic>
      <p:pic>
        <p:nvPicPr>
          <p:cNvPr id="2054" name="Picture 6" descr="\\Server\all\Давыдова А.А\Газеты 1\1.png"/>
          <p:cNvPicPr>
            <a:picLocks noChangeAspect="1" noChangeArrowheads="1"/>
          </p:cNvPicPr>
          <p:nvPr/>
        </p:nvPicPr>
        <p:blipFill>
          <a:blip r:embed="rId6" cstate="print"/>
          <a:srcRect/>
          <a:stretch>
            <a:fillRect/>
          </a:stretch>
        </p:blipFill>
        <p:spPr bwMode="auto">
          <a:xfrm>
            <a:off x="5500694" y="1928802"/>
            <a:ext cx="3143272" cy="2360466"/>
          </a:xfrm>
          <a:prstGeom prst="rect">
            <a:avLst/>
          </a:prstGeom>
          <a:noFill/>
        </p:spPr>
      </p:pic>
      <p:pic>
        <p:nvPicPr>
          <p:cNvPr id="2055" name="Picture 7" descr="\\Server\all\Давыдова А.А\Газеты 1\3.png"/>
          <p:cNvPicPr>
            <a:picLocks noChangeAspect="1" noChangeArrowheads="1"/>
          </p:cNvPicPr>
          <p:nvPr/>
        </p:nvPicPr>
        <p:blipFill>
          <a:blip r:embed="rId7" cstate="print"/>
          <a:srcRect/>
          <a:stretch>
            <a:fillRect/>
          </a:stretch>
        </p:blipFill>
        <p:spPr bwMode="auto">
          <a:xfrm>
            <a:off x="5643570" y="4214818"/>
            <a:ext cx="3098623" cy="2286016"/>
          </a:xfrm>
          <a:prstGeom prst="rect">
            <a:avLst/>
          </a:prstGeom>
          <a:noFill/>
        </p:spPr>
      </p:pic>
      <p:pic>
        <p:nvPicPr>
          <p:cNvPr id="9" name="Picture 2" descr="C:\Documents and Settings\Админ\Рабочий стол\герб ЦДНИВО.png"/>
          <p:cNvPicPr>
            <a:picLocks noChangeAspect="1" noChangeArrowheads="1"/>
          </p:cNvPicPr>
          <p:nvPr/>
        </p:nvPicPr>
        <p:blipFill>
          <a:blip r:embed="rId8"/>
          <a:srcRect/>
          <a:stretch>
            <a:fillRect/>
          </a:stretch>
        </p:blipFill>
        <p:spPr bwMode="auto">
          <a:xfrm>
            <a:off x="142844" y="142852"/>
            <a:ext cx="1357290" cy="138718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785918" y="428604"/>
            <a:ext cx="6929486"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Публикации, посвященные периоду 1920-1940-х годов призваны главным образом выстроить как модели социальных, политических, экономических процессов того времени, так и историю повседневности. В этой связи по-новому можно взглянуть на документы  фонда «Коллекция воспоминаний ветеранов партии и комсомола» фактически представляющие собой свидетельства очевидцев определенной исторической эпохи.</a:t>
            </a:r>
          </a:p>
        </p:txBody>
      </p:sp>
      <p:pic>
        <p:nvPicPr>
          <p:cNvPr id="5122" name="Picture 2" descr="C:\Documents and Settings\Админ\Рабочий стол\Выставка Сталгрэс\Воспоминания\Ф.149. Оп. 3. Д. 702 001.jpg"/>
          <p:cNvPicPr>
            <a:picLocks noChangeAspect="1" noChangeArrowheads="1"/>
          </p:cNvPicPr>
          <p:nvPr/>
        </p:nvPicPr>
        <p:blipFill>
          <a:blip r:embed="rId2" cstate="print"/>
          <a:srcRect/>
          <a:stretch>
            <a:fillRect/>
          </a:stretch>
        </p:blipFill>
        <p:spPr bwMode="auto">
          <a:xfrm rot="20537764">
            <a:off x="4657933" y="2213996"/>
            <a:ext cx="2387442" cy="3286148"/>
          </a:xfrm>
          <a:prstGeom prst="rect">
            <a:avLst/>
          </a:prstGeom>
          <a:noFill/>
        </p:spPr>
      </p:pic>
      <p:pic>
        <p:nvPicPr>
          <p:cNvPr id="5124" name="Picture 4" descr="C:\Documents and Settings\Админ\Рабочий стол\Выставка Сталгрэс\Воспоминания\Ф.149. Оп. 3. Д. 702. Л. 1.jpg"/>
          <p:cNvPicPr>
            <a:picLocks noChangeAspect="1" noChangeArrowheads="1"/>
          </p:cNvPicPr>
          <p:nvPr/>
        </p:nvPicPr>
        <p:blipFill>
          <a:blip r:embed="rId3" cstate="print"/>
          <a:srcRect/>
          <a:stretch>
            <a:fillRect/>
          </a:stretch>
        </p:blipFill>
        <p:spPr bwMode="auto">
          <a:xfrm rot="1015256">
            <a:off x="6545830" y="2663810"/>
            <a:ext cx="2071355" cy="3071834"/>
          </a:xfrm>
          <a:prstGeom prst="rect">
            <a:avLst/>
          </a:prstGeom>
          <a:noFill/>
        </p:spPr>
      </p:pic>
      <p:pic>
        <p:nvPicPr>
          <p:cNvPr id="6" name="Рисунок 5" descr="\\Server\all\Кадуцков Д.К\17 июля\ф. 149. оп. 3. д. 111. л. 33..jpg"/>
          <p:cNvPicPr/>
          <p:nvPr/>
        </p:nvPicPr>
        <p:blipFill>
          <a:blip r:embed="rId4" cstate="print">
            <a:duotone>
              <a:prstClr val="black"/>
              <a:srgbClr val="D9C3A5">
                <a:tint val="50000"/>
                <a:satMod val="180000"/>
              </a:srgbClr>
            </a:duotone>
          </a:blip>
          <a:srcRect l="18118" t="8974" r="3845" b="7926"/>
          <a:stretch>
            <a:fillRect/>
          </a:stretch>
        </p:blipFill>
        <p:spPr bwMode="auto">
          <a:xfrm>
            <a:off x="3143240" y="3071810"/>
            <a:ext cx="2143140" cy="3071834"/>
          </a:xfrm>
          <a:prstGeom prst="rect">
            <a:avLst/>
          </a:prstGeom>
          <a:noFill/>
          <a:ln w="9525">
            <a:noFill/>
            <a:miter lim="800000"/>
            <a:headEnd/>
            <a:tailEnd/>
          </a:ln>
        </p:spPr>
      </p:pic>
      <p:pic>
        <p:nvPicPr>
          <p:cNvPr id="5123" name="Picture 3" descr="C:\Documents and Settings\Админ\Рабочий стол\Выставка Сталгрэс\Воспоминания\Ф.149. Оп. 3. Д. 727.jpg"/>
          <p:cNvPicPr>
            <a:picLocks noChangeAspect="1" noChangeArrowheads="1"/>
          </p:cNvPicPr>
          <p:nvPr/>
        </p:nvPicPr>
        <p:blipFill>
          <a:blip r:embed="rId5" cstate="print"/>
          <a:srcRect/>
          <a:stretch>
            <a:fillRect/>
          </a:stretch>
        </p:blipFill>
        <p:spPr bwMode="auto">
          <a:xfrm>
            <a:off x="5286380" y="3429000"/>
            <a:ext cx="2316054" cy="3237511"/>
          </a:xfrm>
          <a:prstGeom prst="rect">
            <a:avLst/>
          </a:prstGeom>
          <a:noFill/>
        </p:spPr>
      </p:pic>
      <p:pic>
        <p:nvPicPr>
          <p:cNvPr id="5126" name="Picture 6"/>
          <p:cNvPicPr>
            <a:picLocks noChangeAspect="1" noChangeArrowheads="1"/>
          </p:cNvPicPr>
          <p:nvPr/>
        </p:nvPicPr>
        <p:blipFill>
          <a:blip r:embed="rId6" cstate="print">
            <a:lum bright="20000"/>
          </a:blip>
          <a:srcRect l="6288" r="5678"/>
          <a:stretch>
            <a:fillRect/>
          </a:stretch>
        </p:blipFill>
        <p:spPr bwMode="auto">
          <a:xfrm>
            <a:off x="642910" y="2285992"/>
            <a:ext cx="2299172" cy="3571900"/>
          </a:xfrm>
          <a:prstGeom prst="rect">
            <a:avLst/>
          </a:prstGeom>
          <a:noFill/>
          <a:ln w="9525">
            <a:noFill/>
            <a:miter lim="800000"/>
            <a:headEnd/>
            <a:tailEnd/>
          </a:ln>
          <a:effectLst/>
        </p:spPr>
      </p:pic>
      <p:sp>
        <p:nvSpPr>
          <p:cNvPr id="9" name="Прямоугольник 8"/>
          <p:cNvSpPr/>
          <p:nvPr/>
        </p:nvSpPr>
        <p:spPr>
          <a:xfrm>
            <a:off x="2571736" y="6072206"/>
            <a:ext cx="5786478" cy="292388"/>
          </a:xfrm>
          <a:prstGeom prst="rect">
            <a:avLst/>
          </a:prstGeom>
          <a:solidFill>
            <a:schemeClr val="bg1"/>
          </a:solidFill>
          <a:effectLst>
            <a:softEdge rad="63500"/>
          </a:effectLst>
        </p:spPr>
        <p:txBody>
          <a:bodyPr wrap="square">
            <a:spAutoFit/>
          </a:bodyPr>
          <a:lstStyle/>
          <a:p>
            <a:pPr algn="ctr"/>
            <a:r>
              <a:rPr lang="ru-RU" sz="1300" dirty="0" smtClean="0">
                <a:solidFill>
                  <a:srgbClr val="002060"/>
                </a:solidFill>
                <a:latin typeface="Times New Roman" pitchFamily="18" charset="0"/>
                <a:ea typeface="Times New Roman" pitchFamily="18" charset="0"/>
                <a:cs typeface="Times New Roman" pitchFamily="18" charset="0"/>
              </a:rPr>
              <a:t>Фонд № 149 «Коллекция воспоминаний ветеранов партии и комсомола» </a:t>
            </a:r>
          </a:p>
        </p:txBody>
      </p:sp>
      <p:pic>
        <p:nvPicPr>
          <p:cNvPr id="10" name="Picture 2" descr="C:\Documents and Settings\Админ\Рабочий стол\герб ЦДНИВО.png"/>
          <p:cNvPicPr>
            <a:picLocks noChangeAspect="1" noChangeArrowheads="1"/>
          </p:cNvPicPr>
          <p:nvPr/>
        </p:nvPicPr>
        <p:blipFill>
          <a:blip r:embed="rId7"/>
          <a:srcRect/>
          <a:stretch>
            <a:fillRect/>
          </a:stretch>
        </p:blipFill>
        <p:spPr bwMode="auto">
          <a:xfrm>
            <a:off x="142844" y="142852"/>
            <a:ext cx="1357290" cy="138718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Documents and Settings\Админ\Рабочий стол\ФОТО\IMG_6573.JPG"/>
          <p:cNvPicPr>
            <a:picLocks noChangeAspect="1" noChangeArrowheads="1"/>
          </p:cNvPicPr>
          <p:nvPr/>
        </p:nvPicPr>
        <p:blipFill>
          <a:blip r:embed="rId2" cstate="print"/>
          <a:srcRect/>
          <a:stretch>
            <a:fillRect/>
          </a:stretch>
        </p:blipFill>
        <p:spPr bwMode="auto">
          <a:xfrm>
            <a:off x="5143504" y="214290"/>
            <a:ext cx="1714512" cy="2286016"/>
          </a:xfrm>
          <a:prstGeom prst="rect">
            <a:avLst/>
          </a:prstGeom>
          <a:noFill/>
        </p:spPr>
      </p:pic>
      <p:sp>
        <p:nvSpPr>
          <p:cNvPr id="3" name="Rectangle 1"/>
          <p:cNvSpPr>
            <a:spLocks noChangeArrowheads="1"/>
          </p:cNvSpPr>
          <p:nvPr/>
        </p:nvSpPr>
        <p:spPr bwMode="auto">
          <a:xfrm>
            <a:off x="214282" y="5214950"/>
            <a:ext cx="8643998" cy="1220847"/>
          </a:xfrm>
          <a:prstGeom prst="rect">
            <a:avLst/>
          </a:prstGeom>
          <a:solidFill>
            <a:schemeClr val="bg1"/>
          </a:solidFill>
          <a:ln w="9525">
            <a:noFill/>
            <a:miter lim="800000"/>
            <a:headEnd/>
            <a:tailEnd/>
          </a:ln>
          <a:effectLst>
            <a:softEdge rad="63500"/>
          </a:effectLst>
        </p:spPr>
        <p:txBody>
          <a:bodyPr vert="horz" wrap="square" lIns="91440" tIns="45720" rIns="91440" bIns="45720" numCol="1" anchor="ctr" anchorCtr="0" compatLnSpc="1">
            <a:prstTxWarp prst="textNoShape">
              <a:avLst/>
            </a:prstTxWarp>
            <a:spAutoFit/>
          </a:bodyPr>
          <a:lstStyle/>
          <a:p>
            <a:pPr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Публикационная деятельность, посвященная периоду Великой Отечественной войны и Сталинградской битвы, кроме традиционной героико-патриотической составляющей – немаловажной для воспитания лучших гражданских качеств, открывает совершенно новые горизонты восприятия событий и мотивов действий, как рядовых граждан, так и государственно-партийных работников. </a:t>
            </a:r>
          </a:p>
        </p:txBody>
      </p:sp>
      <p:pic>
        <p:nvPicPr>
          <p:cNvPr id="6" name="Picture 5" descr="C:\Documents and Settings\Специалист\Рабочий стол\скан.книги от Будченко. 2\008.jpg"/>
          <p:cNvPicPr>
            <a:picLocks noChangeAspect="1" noChangeArrowheads="1"/>
          </p:cNvPicPr>
          <p:nvPr/>
        </p:nvPicPr>
        <p:blipFill>
          <a:blip r:embed="rId3" cstate="print"/>
          <a:srcRect r="4587" b="12356"/>
          <a:stretch>
            <a:fillRect/>
          </a:stretch>
        </p:blipFill>
        <p:spPr bwMode="auto">
          <a:xfrm>
            <a:off x="3214678" y="285728"/>
            <a:ext cx="1858421" cy="2286016"/>
          </a:xfrm>
          <a:prstGeom prst="rect">
            <a:avLst/>
          </a:prstGeom>
          <a:noFill/>
        </p:spPr>
      </p:pic>
      <p:pic>
        <p:nvPicPr>
          <p:cNvPr id="3076" name="Picture 4" descr="C:\Documents and Settings\Админ\Рабочий стол\ФОТО\IMG_6576.JPG"/>
          <p:cNvPicPr>
            <a:picLocks noChangeAspect="1" noChangeArrowheads="1"/>
          </p:cNvPicPr>
          <p:nvPr/>
        </p:nvPicPr>
        <p:blipFill>
          <a:blip r:embed="rId4" cstate="print"/>
          <a:srcRect/>
          <a:stretch>
            <a:fillRect/>
          </a:stretch>
        </p:blipFill>
        <p:spPr bwMode="auto">
          <a:xfrm>
            <a:off x="1571604" y="785794"/>
            <a:ext cx="1611023" cy="2365583"/>
          </a:xfrm>
          <a:prstGeom prst="rect">
            <a:avLst/>
          </a:prstGeom>
          <a:noFill/>
        </p:spPr>
      </p:pic>
      <p:pic>
        <p:nvPicPr>
          <p:cNvPr id="3074" name="Picture 2" descr="C:\Documents and Settings\Админ\Рабочий стол\ФОТО\IMG_6574.JPG"/>
          <p:cNvPicPr>
            <a:picLocks noChangeAspect="1" noChangeArrowheads="1"/>
          </p:cNvPicPr>
          <p:nvPr/>
        </p:nvPicPr>
        <p:blipFill>
          <a:blip r:embed="rId5" cstate="print"/>
          <a:srcRect/>
          <a:stretch>
            <a:fillRect/>
          </a:stretch>
        </p:blipFill>
        <p:spPr bwMode="auto">
          <a:xfrm>
            <a:off x="214282" y="2714620"/>
            <a:ext cx="1785950" cy="2329538"/>
          </a:xfrm>
          <a:prstGeom prst="rect">
            <a:avLst/>
          </a:prstGeom>
          <a:noFill/>
        </p:spPr>
      </p:pic>
      <p:pic>
        <p:nvPicPr>
          <p:cNvPr id="3078" name="Picture 6" descr="C:\Documents and Settings\Админ\Рабочий стол\ФОТО\IMG_6575.JPG"/>
          <p:cNvPicPr>
            <a:picLocks noChangeAspect="1" noChangeArrowheads="1"/>
          </p:cNvPicPr>
          <p:nvPr/>
        </p:nvPicPr>
        <p:blipFill>
          <a:blip r:embed="rId6" cstate="print"/>
          <a:srcRect l="9497" t="11029" r="10845" b="7169"/>
          <a:stretch>
            <a:fillRect/>
          </a:stretch>
        </p:blipFill>
        <p:spPr bwMode="auto">
          <a:xfrm>
            <a:off x="2143108" y="2928934"/>
            <a:ext cx="1669563" cy="2286016"/>
          </a:xfrm>
          <a:prstGeom prst="rect">
            <a:avLst/>
          </a:prstGeom>
          <a:noFill/>
        </p:spPr>
      </p:pic>
      <p:pic>
        <p:nvPicPr>
          <p:cNvPr id="5" name="Picture 3" descr="C:\Documents and Settings\Специалист\Рабочий стол\скан.книги от Будченко. 2\004.jpg"/>
          <p:cNvPicPr>
            <a:picLocks noChangeAspect="1" noChangeArrowheads="1"/>
          </p:cNvPicPr>
          <p:nvPr/>
        </p:nvPicPr>
        <p:blipFill>
          <a:blip r:embed="rId7" cstate="print"/>
          <a:srcRect t="2002"/>
          <a:stretch>
            <a:fillRect/>
          </a:stretch>
        </p:blipFill>
        <p:spPr bwMode="auto">
          <a:xfrm>
            <a:off x="3786182" y="2571744"/>
            <a:ext cx="1681530" cy="2286016"/>
          </a:xfrm>
          <a:prstGeom prst="rect">
            <a:avLst/>
          </a:prstGeom>
          <a:noFill/>
        </p:spPr>
      </p:pic>
      <p:pic>
        <p:nvPicPr>
          <p:cNvPr id="12" name="Picture 4" descr="C:\Documents and Settings\Специалист\Рабочий стол\скан.книги от Будченко. 2\оборона.jpg"/>
          <p:cNvPicPr>
            <a:picLocks noChangeAspect="1" noChangeArrowheads="1"/>
          </p:cNvPicPr>
          <p:nvPr/>
        </p:nvPicPr>
        <p:blipFill>
          <a:blip r:embed="rId8" cstate="print">
            <a:lum bright="10000"/>
          </a:blip>
          <a:srcRect l="2270" t="1654" r="4672" b="12356"/>
          <a:stretch>
            <a:fillRect/>
          </a:stretch>
        </p:blipFill>
        <p:spPr bwMode="auto">
          <a:xfrm rot="757235">
            <a:off x="6884123" y="464271"/>
            <a:ext cx="1900925" cy="2410930"/>
          </a:xfrm>
          <a:prstGeom prst="rect">
            <a:avLst/>
          </a:prstGeom>
          <a:noFill/>
        </p:spPr>
      </p:pic>
      <p:pic>
        <p:nvPicPr>
          <p:cNvPr id="11" name="Picture 5" descr="C:\Documents and Settings\Специалист\Рабочий стол\скан.книги от Будченко. 2\черта.jpg"/>
          <p:cNvPicPr>
            <a:picLocks noChangeAspect="1" noChangeArrowheads="1"/>
          </p:cNvPicPr>
          <p:nvPr/>
        </p:nvPicPr>
        <p:blipFill>
          <a:blip r:embed="rId9" cstate="print"/>
          <a:srcRect l="2270" t="1654" r="2402" b="10702"/>
          <a:stretch>
            <a:fillRect/>
          </a:stretch>
        </p:blipFill>
        <p:spPr bwMode="auto">
          <a:xfrm>
            <a:off x="6858016" y="2857496"/>
            <a:ext cx="1811560" cy="2286016"/>
          </a:xfrm>
          <a:prstGeom prst="rect">
            <a:avLst/>
          </a:prstGeom>
          <a:noFill/>
        </p:spPr>
      </p:pic>
      <p:pic>
        <p:nvPicPr>
          <p:cNvPr id="3077" name="Picture 5" descr="C:\Documents and Settings\Админ\Рабочий стол\ФОТО\IMG_6578.JPG"/>
          <p:cNvPicPr>
            <a:picLocks noChangeAspect="1" noChangeArrowheads="1"/>
          </p:cNvPicPr>
          <p:nvPr/>
        </p:nvPicPr>
        <p:blipFill>
          <a:blip r:embed="rId10" cstate="print"/>
          <a:srcRect/>
          <a:stretch>
            <a:fillRect/>
          </a:stretch>
        </p:blipFill>
        <p:spPr bwMode="auto">
          <a:xfrm>
            <a:off x="5500694" y="2000240"/>
            <a:ext cx="1614390" cy="2286016"/>
          </a:xfrm>
          <a:prstGeom prst="rect">
            <a:avLst/>
          </a:prstGeom>
          <a:noFill/>
        </p:spPr>
      </p:pic>
      <p:pic>
        <p:nvPicPr>
          <p:cNvPr id="13" name="Picture 2" descr="C:\Documents and Settings\Админ\Рабочий стол\герб ЦДНИВО.png"/>
          <p:cNvPicPr>
            <a:picLocks noChangeAspect="1" noChangeArrowheads="1"/>
          </p:cNvPicPr>
          <p:nvPr/>
        </p:nvPicPr>
        <p:blipFill>
          <a:blip r:embed="rId11"/>
          <a:srcRect/>
          <a:stretch>
            <a:fillRect/>
          </a:stretch>
        </p:blipFill>
        <p:spPr bwMode="auto">
          <a:xfrm>
            <a:off x="142844" y="142852"/>
            <a:ext cx="1357290" cy="1387186"/>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Специалист\Рабочий стол\скан.книги от Будченко. 2\013.jpg"/>
          <p:cNvPicPr>
            <a:picLocks noChangeAspect="1" noChangeArrowheads="1"/>
          </p:cNvPicPr>
          <p:nvPr/>
        </p:nvPicPr>
        <p:blipFill>
          <a:blip r:embed="rId2" cstate="print">
            <a:lum/>
          </a:blip>
          <a:srcRect b="2597"/>
          <a:stretch>
            <a:fillRect/>
          </a:stretch>
        </p:blipFill>
        <p:spPr bwMode="auto">
          <a:xfrm>
            <a:off x="285720" y="2590426"/>
            <a:ext cx="2571768" cy="3521368"/>
          </a:xfrm>
          <a:prstGeom prst="rect">
            <a:avLst/>
          </a:prstGeom>
          <a:noFill/>
          <a:ln>
            <a:solidFill>
              <a:srgbClr val="002060"/>
            </a:solidFill>
          </a:ln>
        </p:spPr>
      </p:pic>
      <p:sp>
        <p:nvSpPr>
          <p:cNvPr id="3" name="Rectangle 1"/>
          <p:cNvSpPr>
            <a:spLocks noChangeArrowheads="1"/>
          </p:cNvSpPr>
          <p:nvPr/>
        </p:nvSpPr>
        <p:spPr bwMode="auto">
          <a:xfrm>
            <a:off x="1500166" y="285728"/>
            <a:ext cx="7286676" cy="20672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Для организации научно-исследовательской деятельности и более глубокого исследования мало изученных страниц истории Сталинградской битвы в ГКУВО «Центр документации новейшей истории Волгоградской области» по решению губернатора Волгоградской области А.И. </a:t>
            </a:r>
            <a:r>
              <a:rPr lang="ru-RU" sz="1400" dirty="0" err="1" smtClean="0">
                <a:solidFill>
                  <a:srgbClr val="002060"/>
                </a:solidFill>
                <a:latin typeface="Times New Roman" pitchFamily="18" charset="0"/>
                <a:ea typeface="Times New Roman" pitchFamily="18" charset="0"/>
                <a:cs typeface="Times New Roman" pitchFamily="18" charset="0"/>
              </a:rPr>
              <a:t>Бочарова</a:t>
            </a:r>
            <a:r>
              <a:rPr lang="ru-RU" sz="1400" dirty="0" smtClean="0">
                <a:solidFill>
                  <a:srgbClr val="002060"/>
                </a:solidFill>
                <a:latin typeface="Times New Roman" pitchFamily="18" charset="0"/>
                <a:ea typeface="Times New Roman" pitchFamily="18" charset="0"/>
                <a:cs typeface="Times New Roman" pitchFamily="18" charset="0"/>
              </a:rPr>
              <a:t> в феврале 2015 года был образован научно-исследовательский отдел, который Постановлением Губернатора от 12.10.2015 № 913 был включен в состав общественного объединения – Центра по изучению Сталинградской битвы.</a:t>
            </a:r>
          </a:p>
        </p:txBody>
      </p:sp>
      <p:sp>
        <p:nvSpPr>
          <p:cNvPr id="5" name="Прямоугольник 4"/>
          <p:cNvSpPr/>
          <p:nvPr/>
        </p:nvSpPr>
        <p:spPr>
          <a:xfrm>
            <a:off x="2643174" y="4214818"/>
            <a:ext cx="2428892" cy="2492990"/>
          </a:xfrm>
          <a:prstGeom prst="rect">
            <a:avLst/>
          </a:prstGeom>
          <a:solidFill>
            <a:schemeClr val="bg1"/>
          </a:solidFill>
          <a:effectLst>
            <a:softEdge rad="63500"/>
          </a:effectLst>
        </p:spPr>
        <p:txBody>
          <a:bodyPr wrap="square">
            <a:spAutoFit/>
          </a:bodyPr>
          <a:lstStyle/>
          <a:p>
            <a:pPr algn="ctr"/>
            <a:r>
              <a:rPr lang="ru-RU" sz="1300" dirty="0" err="1" smtClean="0">
                <a:solidFill>
                  <a:srgbClr val="002060"/>
                </a:solidFill>
                <a:latin typeface="Times New Roman" pitchFamily="18" charset="0"/>
                <a:ea typeface="Times New Roman" pitchFamily="18" charset="0"/>
                <a:cs typeface="Times New Roman" pitchFamily="18" charset="0"/>
              </a:rPr>
              <a:t>Загорулько</a:t>
            </a:r>
            <a:r>
              <a:rPr lang="ru-RU" sz="1300" dirty="0" smtClean="0">
                <a:solidFill>
                  <a:srgbClr val="002060"/>
                </a:solidFill>
                <a:latin typeface="Times New Roman" pitchFamily="18" charset="0"/>
                <a:ea typeface="Times New Roman" pitchFamily="18" charset="0"/>
                <a:cs typeface="Times New Roman" pitchFamily="18" charset="0"/>
              </a:rPr>
              <a:t> М.М. </a:t>
            </a:r>
            <a:r>
              <a:rPr lang="ru-RU" sz="1300" dirty="0" smtClean="0">
                <a:solidFill>
                  <a:srgbClr val="002060"/>
                </a:solidFill>
                <a:latin typeface="Times New Roman" pitchFamily="18" charset="0"/>
                <a:ea typeface="Times New Roman" pitchFamily="18" charset="0"/>
                <a:cs typeface="Times New Roman" pitchFamily="18" charset="0"/>
              </a:rPr>
              <a:t>–</a:t>
            </a:r>
          </a:p>
          <a:p>
            <a:pPr algn="ctr"/>
            <a:r>
              <a:rPr lang="ru-RU" sz="1300" dirty="0" smtClean="0">
                <a:solidFill>
                  <a:srgbClr val="002060"/>
                </a:solidFill>
                <a:latin typeface="Times New Roman" pitchFamily="18" charset="0"/>
                <a:ea typeface="Times New Roman" pitchFamily="18" charset="0"/>
                <a:cs typeface="Times New Roman" pitchFamily="18" charset="0"/>
              </a:rPr>
              <a:t>Почетный гражданин </a:t>
            </a:r>
          </a:p>
          <a:p>
            <a:pPr algn="ctr"/>
            <a:r>
              <a:rPr lang="ru-RU" sz="1300" dirty="0" smtClean="0">
                <a:solidFill>
                  <a:srgbClr val="002060"/>
                </a:solidFill>
                <a:latin typeface="Times New Roman" pitchFamily="18" charset="0"/>
                <a:ea typeface="Times New Roman" pitchFamily="18" charset="0"/>
                <a:cs typeface="Times New Roman" pitchFamily="18" charset="0"/>
              </a:rPr>
              <a:t>города-героя  </a:t>
            </a:r>
            <a:r>
              <a:rPr lang="ru-RU" sz="1300" dirty="0" smtClean="0">
                <a:solidFill>
                  <a:srgbClr val="002060"/>
                </a:solidFill>
                <a:latin typeface="Times New Roman" pitchFamily="18" charset="0"/>
                <a:ea typeface="Times New Roman" pitchFamily="18" charset="0"/>
                <a:cs typeface="Times New Roman" pitchFamily="18" charset="0"/>
              </a:rPr>
              <a:t>Волгограда,</a:t>
            </a:r>
          </a:p>
          <a:p>
            <a:pPr algn="ctr"/>
            <a:r>
              <a:rPr lang="ru-RU" sz="1300" dirty="0" smtClean="0">
                <a:solidFill>
                  <a:srgbClr val="002060"/>
                </a:solidFill>
                <a:latin typeface="Times New Roman" pitchFamily="18" charset="0"/>
                <a:ea typeface="Times New Roman" pitchFamily="18" charset="0"/>
                <a:cs typeface="Times New Roman" pitchFamily="18" charset="0"/>
              </a:rPr>
              <a:t>Заслуженный деятель науки РФ, профессор,  доктор экономических наук, заместитель председателя </a:t>
            </a:r>
          </a:p>
          <a:p>
            <a:pPr algn="ctr"/>
            <a:r>
              <a:rPr lang="ru-RU" sz="1300" dirty="0" smtClean="0">
                <a:solidFill>
                  <a:srgbClr val="002060"/>
                </a:solidFill>
                <a:latin typeface="Times New Roman" pitchFamily="18" charset="0"/>
                <a:ea typeface="Times New Roman" pitchFamily="18" charset="0"/>
                <a:cs typeface="Times New Roman" pitchFamily="18" charset="0"/>
              </a:rPr>
              <a:t>Волгоградского  областного отделения Общероссийской общественной организации «Российское общество </a:t>
            </a:r>
          </a:p>
          <a:p>
            <a:pPr algn="ctr"/>
            <a:r>
              <a:rPr lang="ru-RU" sz="1300" dirty="0" smtClean="0">
                <a:solidFill>
                  <a:srgbClr val="002060"/>
                </a:solidFill>
                <a:latin typeface="Times New Roman" pitchFamily="18" charset="0"/>
                <a:ea typeface="Times New Roman" pitchFamily="18" charset="0"/>
                <a:cs typeface="Times New Roman" pitchFamily="18" charset="0"/>
              </a:rPr>
              <a:t>историков-архивистов»</a:t>
            </a:r>
            <a:endParaRPr lang="ru-RU" sz="1300" dirty="0"/>
          </a:p>
        </p:txBody>
      </p:sp>
      <p:pic>
        <p:nvPicPr>
          <p:cNvPr id="21507" name="Picture 3"/>
          <p:cNvPicPr>
            <a:picLocks noChangeAspect="1" noChangeArrowheads="1"/>
          </p:cNvPicPr>
          <p:nvPr/>
        </p:nvPicPr>
        <p:blipFill>
          <a:blip r:embed="rId3"/>
          <a:srcRect/>
          <a:stretch>
            <a:fillRect/>
          </a:stretch>
        </p:blipFill>
        <p:spPr bwMode="auto">
          <a:xfrm>
            <a:off x="3286116" y="2143116"/>
            <a:ext cx="1357321" cy="2070488"/>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5072066" y="2143116"/>
            <a:ext cx="3377634" cy="2571768"/>
          </a:xfrm>
          <a:prstGeom prst="rect">
            <a:avLst/>
          </a:prstGeom>
          <a:noFill/>
          <a:ln w="9525">
            <a:noFill/>
            <a:miter lim="800000"/>
            <a:headEnd/>
            <a:tailEnd/>
          </a:ln>
          <a:effectLst/>
        </p:spPr>
      </p:pic>
      <p:sp>
        <p:nvSpPr>
          <p:cNvPr id="8" name="Rectangle 1"/>
          <p:cNvSpPr>
            <a:spLocks noChangeArrowheads="1"/>
          </p:cNvSpPr>
          <p:nvPr/>
        </p:nvSpPr>
        <p:spPr bwMode="auto">
          <a:xfrm>
            <a:off x="5143504" y="4857760"/>
            <a:ext cx="3786214" cy="9387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В отдел НИР входят 6 сотрудников, из них трое имеют ученые степени – 1 доктор наук и 2 кандидата наук. </a:t>
            </a:r>
          </a:p>
        </p:txBody>
      </p:sp>
      <p:pic>
        <p:nvPicPr>
          <p:cNvPr id="9" name="Picture 2" descr="C:\Documents and Settings\Админ\Рабочий стол\герб ЦДНИВО.png"/>
          <p:cNvPicPr>
            <a:picLocks noChangeAspect="1" noChangeArrowheads="1"/>
          </p:cNvPicPr>
          <p:nvPr/>
        </p:nvPicPr>
        <p:blipFill>
          <a:blip r:embed="rId5"/>
          <a:srcRect/>
          <a:stretch>
            <a:fillRect/>
          </a:stretch>
        </p:blipFill>
        <p:spPr bwMode="auto">
          <a:xfrm>
            <a:off x="142844" y="142852"/>
            <a:ext cx="1357290" cy="138718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Documents and Settings\Специалист\Рабочий стол\скан.книги от Будченко. 2\005.jpg"/>
          <p:cNvPicPr>
            <a:picLocks noChangeAspect="1" noChangeArrowheads="1"/>
          </p:cNvPicPr>
          <p:nvPr/>
        </p:nvPicPr>
        <p:blipFill>
          <a:blip r:embed="rId2" cstate="print"/>
          <a:srcRect l="45902" t="2326" r="3279"/>
          <a:stretch>
            <a:fillRect/>
          </a:stretch>
        </p:blipFill>
        <p:spPr bwMode="auto">
          <a:xfrm>
            <a:off x="1857356" y="428604"/>
            <a:ext cx="1804708" cy="2500330"/>
          </a:xfrm>
          <a:prstGeom prst="rect">
            <a:avLst/>
          </a:prstGeom>
          <a:noFill/>
        </p:spPr>
      </p:pic>
      <p:pic>
        <p:nvPicPr>
          <p:cNvPr id="6" name="Picture 3" descr="C:\Documents and Settings\Специалист\Рабочий стол\скан.книги от Будченко. 2\006.jpg"/>
          <p:cNvPicPr>
            <a:picLocks noChangeAspect="1" noChangeArrowheads="1"/>
          </p:cNvPicPr>
          <p:nvPr/>
        </p:nvPicPr>
        <p:blipFill>
          <a:blip r:embed="rId3" cstate="print"/>
          <a:srcRect t="1654" r="5944" b="9049"/>
          <a:stretch>
            <a:fillRect/>
          </a:stretch>
        </p:blipFill>
        <p:spPr bwMode="auto">
          <a:xfrm>
            <a:off x="142844" y="1928802"/>
            <a:ext cx="1980420" cy="2608358"/>
          </a:xfrm>
          <a:prstGeom prst="rect">
            <a:avLst/>
          </a:prstGeom>
          <a:noFill/>
        </p:spPr>
      </p:pic>
      <p:pic>
        <p:nvPicPr>
          <p:cNvPr id="8" name="Picture 5" descr="C:\Documents and Settings\Специалист\Рабочий стол\скан.книги от Будченко. 2\008.jpg"/>
          <p:cNvPicPr>
            <a:picLocks noChangeAspect="1" noChangeArrowheads="1"/>
          </p:cNvPicPr>
          <p:nvPr/>
        </p:nvPicPr>
        <p:blipFill>
          <a:blip r:embed="rId4" cstate="print"/>
          <a:srcRect r="4587" b="12356"/>
          <a:stretch>
            <a:fillRect/>
          </a:stretch>
        </p:blipFill>
        <p:spPr bwMode="auto">
          <a:xfrm>
            <a:off x="5857884" y="2643182"/>
            <a:ext cx="2090724" cy="2571768"/>
          </a:xfrm>
          <a:prstGeom prst="rect">
            <a:avLst/>
          </a:prstGeom>
          <a:noFill/>
        </p:spPr>
      </p:pic>
      <p:pic>
        <p:nvPicPr>
          <p:cNvPr id="9" name="Picture 6" descr="C:\Documents and Settings\Специалист\Рабочий стол\скан.книги от Будченко. 2\009.jpg"/>
          <p:cNvPicPr>
            <a:picLocks noChangeAspect="1" noChangeArrowheads="1"/>
          </p:cNvPicPr>
          <p:nvPr/>
        </p:nvPicPr>
        <p:blipFill>
          <a:blip r:embed="rId5" cstate="print"/>
          <a:srcRect r="3650" b="12356"/>
          <a:stretch>
            <a:fillRect/>
          </a:stretch>
        </p:blipFill>
        <p:spPr bwMode="auto">
          <a:xfrm>
            <a:off x="6858016" y="4214818"/>
            <a:ext cx="2000938" cy="2437924"/>
          </a:xfrm>
          <a:prstGeom prst="rect">
            <a:avLst/>
          </a:prstGeom>
          <a:noFill/>
        </p:spPr>
      </p:pic>
      <p:sp>
        <p:nvSpPr>
          <p:cNvPr id="10" name="Rectangle 1"/>
          <p:cNvSpPr>
            <a:spLocks noChangeArrowheads="1"/>
          </p:cNvSpPr>
          <p:nvPr/>
        </p:nvSpPr>
        <p:spPr bwMode="auto">
          <a:xfrm>
            <a:off x="4000496" y="214290"/>
            <a:ext cx="4786314" cy="23493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Одной из важнейших задач отдела является участие в подготовке и публикации энциклопедических справочников, сборников документов, статей и материалов научных мероприятий, подготовка фундаментальных научных исследований.</a:t>
            </a:r>
          </a:p>
          <a:p>
            <a:pPr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Основная тематика научных исследований отдела НИР – история региона в период Великой Отечественной войны и история Сталинградской битвы 1942-1943 гг.</a:t>
            </a:r>
          </a:p>
        </p:txBody>
      </p:sp>
      <p:pic>
        <p:nvPicPr>
          <p:cNvPr id="11" name="Picture 2" descr="\\Server\all\!Разное\ФОТОАРХИВ ЦДНИВО\28.02.2018 круглый стол Астраханский гор ком обороны в годы вов центр по изуч Ст битвы\IMG_4764.JPG"/>
          <p:cNvPicPr>
            <a:picLocks noChangeAspect="1" noChangeArrowheads="1"/>
          </p:cNvPicPr>
          <p:nvPr/>
        </p:nvPicPr>
        <p:blipFill>
          <a:blip r:embed="rId6" cstate="print"/>
          <a:srcRect l="7500" t="18750" r="8124" b="7499"/>
          <a:stretch>
            <a:fillRect/>
          </a:stretch>
        </p:blipFill>
        <p:spPr bwMode="auto">
          <a:xfrm>
            <a:off x="2357422" y="3000372"/>
            <a:ext cx="1953434" cy="2561169"/>
          </a:xfrm>
          <a:prstGeom prst="rect">
            <a:avLst/>
          </a:prstGeom>
          <a:noFill/>
        </p:spPr>
      </p:pic>
      <p:pic>
        <p:nvPicPr>
          <p:cNvPr id="4" name="Picture 3" descr="C:\Documents and Settings\Специалист\Рабочий стол\скан.книги от Будченко. 2\004.jpg"/>
          <p:cNvPicPr>
            <a:picLocks noChangeAspect="1" noChangeArrowheads="1"/>
          </p:cNvPicPr>
          <p:nvPr/>
        </p:nvPicPr>
        <p:blipFill>
          <a:blip r:embed="rId7" cstate="print"/>
          <a:srcRect t="2002"/>
          <a:stretch>
            <a:fillRect/>
          </a:stretch>
        </p:blipFill>
        <p:spPr bwMode="auto">
          <a:xfrm>
            <a:off x="785786" y="4071942"/>
            <a:ext cx="1947716" cy="2647892"/>
          </a:xfrm>
          <a:prstGeom prst="rect">
            <a:avLst/>
          </a:prstGeom>
          <a:noFill/>
        </p:spPr>
      </p:pic>
      <p:pic>
        <p:nvPicPr>
          <p:cNvPr id="1026" name="Picture 2" descr="\\Server\all\Бесплеменнова Н.Г\Энциклопедический справочник 001.jpg"/>
          <p:cNvPicPr>
            <a:picLocks noChangeAspect="1" noChangeArrowheads="1"/>
          </p:cNvPicPr>
          <p:nvPr/>
        </p:nvPicPr>
        <p:blipFill>
          <a:blip r:embed="rId8" cstate="print"/>
          <a:srcRect/>
          <a:stretch>
            <a:fillRect/>
          </a:stretch>
        </p:blipFill>
        <p:spPr bwMode="auto">
          <a:xfrm>
            <a:off x="4071934" y="3714752"/>
            <a:ext cx="2059826" cy="2857520"/>
          </a:xfrm>
          <a:prstGeom prst="rect">
            <a:avLst/>
          </a:prstGeom>
          <a:noFill/>
        </p:spPr>
      </p:pic>
      <p:pic>
        <p:nvPicPr>
          <p:cNvPr id="12" name="Picture 2" descr="C:\Documents and Settings\Админ\Рабочий стол\герб ЦДНИВО.png"/>
          <p:cNvPicPr>
            <a:picLocks noChangeAspect="1" noChangeArrowheads="1"/>
          </p:cNvPicPr>
          <p:nvPr/>
        </p:nvPicPr>
        <p:blipFill>
          <a:blip r:embed="rId9"/>
          <a:srcRect/>
          <a:stretch>
            <a:fillRect/>
          </a:stretch>
        </p:blipFill>
        <p:spPr bwMode="auto">
          <a:xfrm>
            <a:off x="142844" y="142852"/>
            <a:ext cx="1357290" cy="1387186"/>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214810" y="357166"/>
            <a:ext cx="4572032" cy="26314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В юбилейные даты 2018 г. 100-летия образования государственных органов власти, общественных организаций архив-соисполнитель по подготовке и изданию сборников – «Вековой путь: шаги развития», «Наша история: финансовым органам Волгоградской области 100 лет», «Управление федерального казначейства по Волгоградской области – 25 лет на службе России», «Эта наша с тобой биография», «Волжский комсомол в лицах».</a:t>
            </a:r>
          </a:p>
        </p:txBody>
      </p:sp>
      <p:pic>
        <p:nvPicPr>
          <p:cNvPr id="5" name="Picture 2" descr="C:\Documents and Settings\Специалист\Рабочий стол\УФК.jpg"/>
          <p:cNvPicPr>
            <a:picLocks noChangeAspect="1" noChangeArrowheads="1"/>
          </p:cNvPicPr>
          <p:nvPr/>
        </p:nvPicPr>
        <p:blipFill>
          <a:blip r:embed="rId2" cstate="print"/>
          <a:srcRect/>
          <a:stretch>
            <a:fillRect/>
          </a:stretch>
        </p:blipFill>
        <p:spPr bwMode="auto">
          <a:xfrm>
            <a:off x="3286116" y="3571876"/>
            <a:ext cx="1857388" cy="2653011"/>
          </a:xfrm>
          <a:prstGeom prst="rect">
            <a:avLst/>
          </a:prstGeom>
          <a:noFill/>
        </p:spPr>
      </p:pic>
      <p:pic>
        <p:nvPicPr>
          <p:cNvPr id="3074" name="Picture 2" descr="\\Server\all\Бесплеменнова Н.Г\финансы.jpg"/>
          <p:cNvPicPr>
            <a:picLocks noChangeAspect="1" noChangeArrowheads="1"/>
          </p:cNvPicPr>
          <p:nvPr/>
        </p:nvPicPr>
        <p:blipFill>
          <a:blip r:embed="rId3" cstate="print"/>
          <a:srcRect l="4167" r="4167" b="2857"/>
          <a:stretch>
            <a:fillRect/>
          </a:stretch>
        </p:blipFill>
        <p:spPr bwMode="auto">
          <a:xfrm>
            <a:off x="2000232" y="428604"/>
            <a:ext cx="1928826" cy="2805566"/>
          </a:xfrm>
          <a:prstGeom prst="rect">
            <a:avLst/>
          </a:prstGeom>
          <a:noFill/>
        </p:spPr>
      </p:pic>
      <p:pic>
        <p:nvPicPr>
          <p:cNvPr id="6" name="Picture 2" descr="C:\Documents and Settings\Специалист\Рабочий стол\скан.книги от Будченко. 2\001.jpg"/>
          <p:cNvPicPr>
            <a:picLocks noChangeAspect="1" noChangeArrowheads="1"/>
          </p:cNvPicPr>
          <p:nvPr/>
        </p:nvPicPr>
        <p:blipFill>
          <a:blip r:embed="rId4" cstate="print"/>
          <a:srcRect/>
          <a:stretch>
            <a:fillRect/>
          </a:stretch>
        </p:blipFill>
        <p:spPr bwMode="auto">
          <a:xfrm>
            <a:off x="214282" y="2000240"/>
            <a:ext cx="1928826" cy="2675789"/>
          </a:xfrm>
          <a:prstGeom prst="rect">
            <a:avLst/>
          </a:prstGeom>
          <a:noFill/>
        </p:spPr>
      </p:pic>
      <p:pic>
        <p:nvPicPr>
          <p:cNvPr id="7" name="Picture 3" descr="C:\Documents and Settings\Специалист\Рабочий стол\скан.книги от Будченко. 2\012.jpg"/>
          <p:cNvPicPr>
            <a:picLocks noChangeAspect="1" noChangeArrowheads="1"/>
          </p:cNvPicPr>
          <p:nvPr/>
        </p:nvPicPr>
        <p:blipFill>
          <a:blip r:embed="rId5" cstate="print"/>
          <a:srcRect t="1654" b="10702"/>
          <a:stretch>
            <a:fillRect/>
          </a:stretch>
        </p:blipFill>
        <p:spPr bwMode="auto">
          <a:xfrm>
            <a:off x="714348" y="3857628"/>
            <a:ext cx="2143140" cy="2605736"/>
          </a:xfrm>
          <a:prstGeom prst="rect">
            <a:avLst/>
          </a:prstGeom>
          <a:noFill/>
        </p:spPr>
      </p:pic>
      <p:pic>
        <p:nvPicPr>
          <p:cNvPr id="8" name="Picture 2" descr="C:\Documents and Settings\Специалист\Рабочий стол\скан.книги от Будченко. 2\011.jpg"/>
          <p:cNvPicPr>
            <a:picLocks noChangeAspect="1" noChangeArrowheads="1"/>
          </p:cNvPicPr>
          <p:nvPr/>
        </p:nvPicPr>
        <p:blipFill>
          <a:blip r:embed="rId6" cstate="print"/>
          <a:srcRect l="2294" r="1356" b="2434"/>
          <a:stretch>
            <a:fillRect/>
          </a:stretch>
        </p:blipFill>
        <p:spPr bwMode="auto">
          <a:xfrm>
            <a:off x="5429256" y="3071810"/>
            <a:ext cx="1857388" cy="2609187"/>
          </a:xfrm>
          <a:prstGeom prst="rect">
            <a:avLst/>
          </a:prstGeom>
          <a:noFill/>
        </p:spPr>
      </p:pic>
      <p:pic>
        <p:nvPicPr>
          <p:cNvPr id="9" name="Picture 7" descr="C:\Documents and Settings\Специалист\Рабочий стол\скан.книги от Будченко. 2\010.jpg"/>
          <p:cNvPicPr>
            <a:picLocks noChangeAspect="1" noChangeArrowheads="1"/>
          </p:cNvPicPr>
          <p:nvPr/>
        </p:nvPicPr>
        <p:blipFill>
          <a:blip r:embed="rId7" cstate="print"/>
          <a:srcRect l="10728" r="7022"/>
          <a:stretch>
            <a:fillRect/>
          </a:stretch>
        </p:blipFill>
        <p:spPr bwMode="auto">
          <a:xfrm>
            <a:off x="6429388" y="4286256"/>
            <a:ext cx="2486588" cy="2179261"/>
          </a:xfrm>
          <a:prstGeom prst="rect">
            <a:avLst/>
          </a:prstGeom>
          <a:noFill/>
        </p:spPr>
      </p:pic>
      <p:pic>
        <p:nvPicPr>
          <p:cNvPr id="10" name="Picture 2" descr="C:\Documents and Settings\Админ\Рабочий стол\герб ЦДНИВО.png"/>
          <p:cNvPicPr>
            <a:picLocks noChangeAspect="1" noChangeArrowheads="1"/>
          </p:cNvPicPr>
          <p:nvPr/>
        </p:nvPicPr>
        <p:blipFill>
          <a:blip r:embed="rId8"/>
          <a:srcRect/>
          <a:stretch>
            <a:fillRect/>
          </a:stretch>
        </p:blipFill>
        <p:spPr bwMode="auto">
          <a:xfrm>
            <a:off x="142844" y="142852"/>
            <a:ext cx="1357290" cy="1387186"/>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rver\all\Бесплеменнова Н.Г\Новая папка история\1.3. Ф.113 Оп.1 Д.14 Л.84 О краевом партархиве. проток. № 172 от 28.1235 г..jpg"/>
          <p:cNvPicPr>
            <a:picLocks noChangeAspect="1" noChangeArrowheads="1"/>
          </p:cNvPicPr>
          <p:nvPr/>
        </p:nvPicPr>
        <p:blipFill>
          <a:blip r:embed="rId2"/>
          <a:srcRect/>
          <a:stretch>
            <a:fillRect/>
          </a:stretch>
        </p:blipFill>
        <p:spPr bwMode="auto">
          <a:xfrm>
            <a:off x="1208410" y="1643050"/>
            <a:ext cx="3600713" cy="3704482"/>
          </a:xfrm>
          <a:prstGeom prst="rect">
            <a:avLst/>
          </a:prstGeom>
          <a:noFill/>
        </p:spPr>
      </p:pic>
      <p:sp>
        <p:nvSpPr>
          <p:cNvPr id="4097" name="Rectangle 1"/>
          <p:cNvSpPr>
            <a:spLocks noChangeArrowheads="1"/>
          </p:cNvSpPr>
          <p:nvPr/>
        </p:nvSpPr>
        <p:spPr bwMode="auto">
          <a:xfrm>
            <a:off x="5000628" y="1928802"/>
            <a:ext cx="3786182"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000" algn="just" defTabSz="914400" rtl="0" eaLnBrk="1" fontAlgn="base" latinLnBrk="0" hangingPunct="1">
              <a:lnSpc>
                <a:spcPts val="22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В мае 1935 года Сталинградский краевой комитет партии принял решение организовать партийный архив и поручить ему собрать и обработать документальные материалы по истории Октябрьской революции, гражданской войны и по истории компартии.</a:t>
            </a:r>
            <a:endParaRPr kumimoji="0" lang="ru-RU" sz="1400" b="0" i="0" u="none" strike="noStrike" cap="none" normalizeH="0" baseline="0" dirty="0" smtClean="0">
              <a:ln>
                <a:noFill/>
              </a:ln>
              <a:solidFill>
                <a:srgbClr val="002060"/>
              </a:solidFill>
              <a:effectLst/>
              <a:latin typeface="Arial" pitchFamily="34" charset="0"/>
            </a:endParaRPr>
          </a:p>
        </p:txBody>
      </p:sp>
      <p:sp>
        <p:nvSpPr>
          <p:cNvPr id="5" name="Прямоугольник 4"/>
          <p:cNvSpPr/>
          <p:nvPr/>
        </p:nvSpPr>
        <p:spPr>
          <a:xfrm>
            <a:off x="500034" y="5357826"/>
            <a:ext cx="5000660" cy="892552"/>
          </a:xfrm>
          <a:prstGeom prst="rect">
            <a:avLst/>
          </a:prstGeom>
          <a:solidFill>
            <a:schemeClr val="bg1"/>
          </a:solidFill>
          <a:effectLst>
            <a:softEdge rad="63500"/>
          </a:effectLst>
        </p:spPr>
        <p:txBody>
          <a:bodyPr wrap="square">
            <a:spAutoFit/>
          </a:bodyPr>
          <a:lstStyle/>
          <a:p>
            <a:pPr algn="ctr"/>
            <a:r>
              <a:rPr lang="ru-RU" sz="1300" dirty="0" smtClean="0">
                <a:solidFill>
                  <a:srgbClr val="002060"/>
                </a:solidFill>
                <a:latin typeface="Times New Roman" pitchFamily="18" charset="0"/>
                <a:ea typeface="Times New Roman" pitchFamily="18" charset="0"/>
                <a:cs typeface="Times New Roman" pitchFamily="18" charset="0"/>
              </a:rPr>
              <a:t>Постановление бюро </a:t>
            </a:r>
            <a:r>
              <a:rPr lang="ru-RU" sz="1300" dirty="0" err="1" smtClean="0">
                <a:solidFill>
                  <a:srgbClr val="002060"/>
                </a:solidFill>
                <a:latin typeface="Times New Roman" pitchFamily="18" charset="0"/>
                <a:ea typeface="Times New Roman" pitchFamily="18" charset="0"/>
                <a:cs typeface="Times New Roman" pitchFamily="18" charset="0"/>
              </a:rPr>
              <a:t>Нижне-Волжского</a:t>
            </a:r>
            <a:r>
              <a:rPr lang="ru-RU" sz="1300" dirty="0" smtClean="0">
                <a:solidFill>
                  <a:srgbClr val="002060"/>
                </a:solidFill>
                <a:latin typeface="Times New Roman" pitchFamily="18" charset="0"/>
                <a:ea typeface="Times New Roman" pitchFamily="18" charset="0"/>
                <a:cs typeface="Times New Roman" pitchFamily="18" charset="0"/>
              </a:rPr>
              <a:t> Крайкома ВКП(б)</a:t>
            </a:r>
          </a:p>
          <a:p>
            <a:pPr algn="ctr"/>
            <a:r>
              <a:rPr lang="ru-RU" sz="1300" dirty="0" smtClean="0">
                <a:solidFill>
                  <a:srgbClr val="002060"/>
                </a:solidFill>
                <a:latin typeface="Times New Roman" pitchFamily="18" charset="0"/>
                <a:ea typeface="Times New Roman" pitchFamily="18" charset="0"/>
                <a:cs typeface="Times New Roman" pitchFamily="18" charset="0"/>
              </a:rPr>
              <a:t>Протокол  № 172 от 28 декабря 1935 г. § 11  </a:t>
            </a:r>
          </a:p>
          <a:p>
            <a:pPr algn="ctr"/>
            <a:r>
              <a:rPr lang="ru-RU" sz="1300" dirty="0" smtClean="0">
                <a:solidFill>
                  <a:srgbClr val="002060"/>
                </a:solidFill>
                <a:latin typeface="Times New Roman" pitchFamily="18" charset="0"/>
                <a:ea typeface="Times New Roman" pitchFamily="18" charset="0"/>
                <a:cs typeface="Times New Roman" pitchFamily="18" charset="0"/>
              </a:rPr>
              <a:t>о подготовке и </a:t>
            </a:r>
            <a:r>
              <a:rPr lang="ru-RU" sz="1300" dirty="0" err="1" smtClean="0">
                <a:solidFill>
                  <a:srgbClr val="002060"/>
                </a:solidFill>
                <a:latin typeface="Times New Roman" pitchFamily="18" charset="0"/>
                <a:ea typeface="Times New Roman" pitchFamily="18" charset="0"/>
                <a:cs typeface="Times New Roman" pitchFamily="18" charset="0"/>
              </a:rPr>
              <a:t>пердаче</a:t>
            </a:r>
            <a:r>
              <a:rPr lang="ru-RU" sz="1300" dirty="0" smtClean="0">
                <a:solidFill>
                  <a:srgbClr val="002060"/>
                </a:solidFill>
                <a:latin typeface="Times New Roman" pitchFamily="18" charset="0"/>
                <a:ea typeface="Times New Roman" pitchFamily="18" charset="0"/>
                <a:cs typeface="Times New Roman" pitchFamily="18" charset="0"/>
              </a:rPr>
              <a:t> документов из райкомов в краевой </a:t>
            </a:r>
            <a:r>
              <a:rPr lang="ru-RU" sz="1300" dirty="0" err="1" smtClean="0">
                <a:solidFill>
                  <a:srgbClr val="002060"/>
                </a:solidFill>
                <a:latin typeface="Times New Roman" pitchFamily="18" charset="0"/>
                <a:ea typeface="Times New Roman" pitchFamily="18" charset="0"/>
                <a:cs typeface="Times New Roman" pitchFamily="18" charset="0"/>
              </a:rPr>
              <a:t>партархив</a:t>
            </a:r>
            <a:r>
              <a:rPr lang="ru-RU" sz="1300" dirty="0" smtClean="0">
                <a:solidFill>
                  <a:srgbClr val="002060"/>
                </a:solidFill>
                <a:latin typeface="Times New Roman" pitchFamily="18" charset="0"/>
                <a:ea typeface="Times New Roman" pitchFamily="18" charset="0"/>
                <a:cs typeface="Times New Roman" pitchFamily="18" charset="0"/>
              </a:rPr>
              <a:t>. / ЦДНИВО Ф. 113. Оп. 1. Д. 14. Л. 84.</a:t>
            </a:r>
          </a:p>
        </p:txBody>
      </p:sp>
      <p:sp>
        <p:nvSpPr>
          <p:cNvPr id="6" name="Rectangle 1"/>
          <p:cNvSpPr>
            <a:spLocks noChangeArrowheads="1"/>
          </p:cNvSpPr>
          <p:nvPr/>
        </p:nvSpPr>
        <p:spPr bwMode="auto">
          <a:xfrm>
            <a:off x="3071802" y="357166"/>
            <a:ext cx="3786182" cy="3744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000" algn="just" fontAlgn="base">
              <a:lnSpc>
                <a:spcPts val="2200"/>
              </a:lnSpc>
              <a:spcBef>
                <a:spcPct val="0"/>
              </a:spcBef>
              <a:spcAft>
                <a:spcPct val="0"/>
              </a:spcAft>
            </a:pPr>
            <a:r>
              <a:rPr lang="ru-RU" sz="2000" dirty="0" smtClean="0">
                <a:solidFill>
                  <a:srgbClr val="C00000"/>
                </a:solidFill>
                <a:latin typeface="Times New Roman" pitchFamily="18" charset="0"/>
                <a:ea typeface="Times New Roman" pitchFamily="18" charset="0"/>
                <a:cs typeface="Times New Roman" pitchFamily="18" charset="0"/>
              </a:rPr>
              <a:t>2020 год - 85-летие архива</a:t>
            </a:r>
            <a:endParaRPr kumimoji="0" lang="ru-RU" sz="2000" b="0" i="0" u="none" strike="noStrike" cap="none" normalizeH="0" baseline="0" dirty="0" smtClean="0">
              <a:ln>
                <a:noFill/>
              </a:ln>
              <a:solidFill>
                <a:srgbClr val="C00000"/>
              </a:solidFill>
              <a:effectLst/>
              <a:latin typeface="Arial" pitchFamily="34" charset="0"/>
            </a:endParaRPr>
          </a:p>
        </p:txBody>
      </p:sp>
      <p:pic>
        <p:nvPicPr>
          <p:cNvPr id="2" name="Picture 2" descr="C:\Documents and Settings\Админ\Рабочий стол\герб ЦДНИВО.png"/>
          <p:cNvPicPr>
            <a:picLocks noChangeAspect="1" noChangeArrowheads="1"/>
          </p:cNvPicPr>
          <p:nvPr/>
        </p:nvPicPr>
        <p:blipFill>
          <a:blip r:embed="rId3"/>
          <a:srcRect/>
          <a:stretch>
            <a:fillRect/>
          </a:stretch>
        </p:blipFill>
        <p:spPr bwMode="auto">
          <a:xfrm>
            <a:off x="142844" y="142852"/>
            <a:ext cx="1357290" cy="1387186"/>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500166" y="357167"/>
            <a:ext cx="7358114"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Сборник документов «Участие населения Сталинградской области в строительстве инженерно-технических сооружений и оборонительных рубежей. 1941–1945 гг.». </a:t>
            </a:r>
          </a:p>
          <a:p>
            <a:pPr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Издание будет представлять собрание документов об участии населения Сталинградской области в строительстве инженерно-технических сооружений и оборонительных рубежей, адресуется широкому кругу читателей, краеведов, исследователей и служит делу увековечивания памяти трудового подвига жителей нашей области.</a:t>
            </a:r>
          </a:p>
        </p:txBody>
      </p:sp>
      <p:pic>
        <p:nvPicPr>
          <p:cNvPr id="1026" name="Picture 2" descr="C:\Documents and Settings\Админ\Рабочий стол\проект 001111.jpg"/>
          <p:cNvPicPr>
            <a:picLocks noChangeAspect="1" noChangeArrowheads="1"/>
          </p:cNvPicPr>
          <p:nvPr/>
        </p:nvPicPr>
        <p:blipFill>
          <a:blip r:embed="rId2"/>
          <a:srcRect/>
          <a:stretch>
            <a:fillRect/>
          </a:stretch>
        </p:blipFill>
        <p:spPr bwMode="auto">
          <a:xfrm>
            <a:off x="7072330" y="2357430"/>
            <a:ext cx="1651154" cy="3571900"/>
          </a:xfrm>
          <a:prstGeom prst="rect">
            <a:avLst/>
          </a:prstGeom>
          <a:noFill/>
        </p:spPr>
      </p:pic>
      <p:pic>
        <p:nvPicPr>
          <p:cNvPr id="1027" name="Picture 3" descr="C:\Documents and Settings\Админ\Рабочий стол\проект 001.jpg"/>
          <p:cNvPicPr>
            <a:picLocks noChangeAspect="1" noChangeArrowheads="1"/>
          </p:cNvPicPr>
          <p:nvPr/>
        </p:nvPicPr>
        <p:blipFill>
          <a:blip r:embed="rId3"/>
          <a:srcRect/>
          <a:stretch>
            <a:fillRect/>
          </a:stretch>
        </p:blipFill>
        <p:spPr bwMode="auto">
          <a:xfrm>
            <a:off x="357158" y="2357430"/>
            <a:ext cx="1714512" cy="3571900"/>
          </a:xfrm>
          <a:prstGeom prst="rect">
            <a:avLst/>
          </a:prstGeom>
          <a:noFill/>
        </p:spPr>
      </p:pic>
      <p:pic>
        <p:nvPicPr>
          <p:cNvPr id="1028" name="Picture 4" descr="C:\Documents and Settings\Админ\Рабочий стол\проект.jpg"/>
          <p:cNvPicPr>
            <a:picLocks noChangeAspect="1" noChangeArrowheads="1"/>
          </p:cNvPicPr>
          <p:nvPr/>
        </p:nvPicPr>
        <p:blipFill>
          <a:blip r:embed="rId4"/>
          <a:srcRect/>
          <a:stretch>
            <a:fillRect/>
          </a:stretch>
        </p:blipFill>
        <p:spPr bwMode="auto">
          <a:xfrm>
            <a:off x="2071670" y="2357430"/>
            <a:ext cx="5060698" cy="3571900"/>
          </a:xfrm>
          <a:prstGeom prst="rect">
            <a:avLst/>
          </a:prstGeom>
          <a:noFill/>
        </p:spPr>
      </p:pic>
      <p:pic>
        <p:nvPicPr>
          <p:cNvPr id="6" name="Picture 2" descr="C:\Documents and Settings\Админ\Рабочий стол\герб ЦДНИВО.png"/>
          <p:cNvPicPr>
            <a:picLocks noChangeAspect="1" noChangeArrowheads="1"/>
          </p:cNvPicPr>
          <p:nvPr/>
        </p:nvPicPr>
        <p:blipFill>
          <a:blip r:embed="rId5"/>
          <a:srcRect/>
          <a:stretch>
            <a:fillRect/>
          </a:stretch>
        </p:blipFill>
        <p:spPr bwMode="auto">
          <a:xfrm>
            <a:off x="142844" y="142852"/>
            <a:ext cx="1357290" cy="1387186"/>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Documents and Settings\Админ\Рабочий стол\Руднянский РИК\Ивашиненко И.Я\Ф. 113. Оп. 3. Д. 813. Л. 1..jpg"/>
          <p:cNvPicPr>
            <a:picLocks noChangeAspect="1" noChangeArrowheads="1"/>
          </p:cNvPicPr>
          <p:nvPr/>
        </p:nvPicPr>
        <p:blipFill>
          <a:blip r:embed="rId2" cstate="print"/>
          <a:srcRect/>
          <a:stretch>
            <a:fillRect/>
          </a:stretch>
        </p:blipFill>
        <p:spPr bwMode="auto">
          <a:xfrm>
            <a:off x="5643570" y="1142984"/>
            <a:ext cx="2071703" cy="3088350"/>
          </a:xfrm>
          <a:prstGeom prst="rect">
            <a:avLst/>
          </a:prstGeom>
          <a:noFill/>
        </p:spPr>
      </p:pic>
      <p:pic>
        <p:nvPicPr>
          <p:cNvPr id="4102" name="Picture 6" descr="C:\Documents and Settings\Админ\Рабочий стол\Руднянский РИК\Краснов А.С\биография.PNG"/>
          <p:cNvPicPr>
            <a:picLocks noChangeAspect="1" noChangeArrowheads="1"/>
          </p:cNvPicPr>
          <p:nvPr/>
        </p:nvPicPr>
        <p:blipFill>
          <a:blip r:embed="rId3" cstate="print"/>
          <a:srcRect/>
          <a:stretch>
            <a:fillRect/>
          </a:stretch>
        </p:blipFill>
        <p:spPr bwMode="auto">
          <a:xfrm rot="576075">
            <a:off x="6823956" y="1865183"/>
            <a:ext cx="2071702" cy="3151879"/>
          </a:xfrm>
          <a:prstGeom prst="rect">
            <a:avLst/>
          </a:prstGeom>
          <a:noFill/>
        </p:spPr>
      </p:pic>
      <p:sp>
        <p:nvSpPr>
          <p:cNvPr id="3" name="Rectangle 1"/>
          <p:cNvSpPr>
            <a:spLocks noChangeArrowheads="1"/>
          </p:cNvSpPr>
          <p:nvPr/>
        </p:nvSpPr>
        <p:spPr bwMode="auto">
          <a:xfrm>
            <a:off x="1500166" y="357166"/>
            <a:ext cx="7358114" cy="9387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Сборник материалов «Люди. Годы. Судьбы».</a:t>
            </a:r>
          </a:p>
          <a:p>
            <a:pPr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Этот проект посвящен руководителям партийных и советских органов власти городов и районов Волгоградской области.</a:t>
            </a:r>
          </a:p>
        </p:txBody>
      </p:sp>
      <p:pic>
        <p:nvPicPr>
          <p:cNvPr id="4098" name="Picture 2" descr="C:\Documents and Settings\Админ\Рабочий стол\Руднянский РИК\Аверин А.С\001.jpg"/>
          <p:cNvPicPr>
            <a:picLocks noChangeAspect="1" noChangeArrowheads="1"/>
          </p:cNvPicPr>
          <p:nvPr/>
        </p:nvPicPr>
        <p:blipFill>
          <a:blip r:embed="rId4" cstate="print"/>
          <a:srcRect/>
          <a:stretch>
            <a:fillRect/>
          </a:stretch>
        </p:blipFill>
        <p:spPr bwMode="auto">
          <a:xfrm>
            <a:off x="4286248" y="2071678"/>
            <a:ext cx="2265809" cy="3143272"/>
          </a:xfrm>
          <a:prstGeom prst="rect">
            <a:avLst/>
          </a:prstGeom>
          <a:noFill/>
        </p:spPr>
      </p:pic>
      <p:pic>
        <p:nvPicPr>
          <p:cNvPr id="4101" name="Picture 5" descr="C:\Documents and Settings\Админ\Рабочий стол\Руднянский РИК\Краснов А.С\обложка.PNG"/>
          <p:cNvPicPr>
            <a:picLocks noChangeAspect="1" noChangeArrowheads="1"/>
          </p:cNvPicPr>
          <p:nvPr/>
        </p:nvPicPr>
        <p:blipFill>
          <a:blip r:embed="rId5" cstate="print"/>
          <a:srcRect/>
          <a:stretch>
            <a:fillRect/>
          </a:stretch>
        </p:blipFill>
        <p:spPr bwMode="auto">
          <a:xfrm>
            <a:off x="5715008" y="3214686"/>
            <a:ext cx="2286016" cy="3160797"/>
          </a:xfrm>
          <a:prstGeom prst="rect">
            <a:avLst/>
          </a:prstGeom>
          <a:noFill/>
        </p:spPr>
      </p:pic>
      <p:pic>
        <p:nvPicPr>
          <p:cNvPr id="4099" name="Picture 3" descr="C:\Documents and Settings\Админ\Рабочий стол\Руднянский РИК\Аверин А.С\004.jpg"/>
          <p:cNvPicPr>
            <a:picLocks noChangeAspect="1" noChangeArrowheads="1"/>
          </p:cNvPicPr>
          <p:nvPr/>
        </p:nvPicPr>
        <p:blipFill>
          <a:blip r:embed="rId6" cstate="print"/>
          <a:srcRect/>
          <a:stretch>
            <a:fillRect/>
          </a:stretch>
        </p:blipFill>
        <p:spPr bwMode="auto">
          <a:xfrm>
            <a:off x="5214942" y="1714488"/>
            <a:ext cx="1000132" cy="1753145"/>
          </a:xfrm>
          <a:prstGeom prst="rect">
            <a:avLst/>
          </a:prstGeom>
          <a:noFill/>
        </p:spPr>
      </p:pic>
      <p:pic>
        <p:nvPicPr>
          <p:cNvPr id="4104" name="Picture 8" descr="C:\Documents and Settings\Админ\Рабочий стол\Руднянский РИК\Нестеров А.В\Ф. 113. Оп. 40. Д. 304. Л. 11.jpg"/>
          <p:cNvPicPr>
            <a:picLocks noChangeAspect="1" noChangeArrowheads="1"/>
          </p:cNvPicPr>
          <p:nvPr/>
        </p:nvPicPr>
        <p:blipFill>
          <a:blip r:embed="rId7" cstate="print"/>
          <a:srcRect/>
          <a:stretch>
            <a:fillRect/>
          </a:stretch>
        </p:blipFill>
        <p:spPr bwMode="auto">
          <a:xfrm>
            <a:off x="4714876" y="4572008"/>
            <a:ext cx="2149467" cy="1694118"/>
          </a:xfrm>
          <a:prstGeom prst="rect">
            <a:avLst/>
          </a:prstGeom>
          <a:noFill/>
        </p:spPr>
      </p:pic>
      <p:pic>
        <p:nvPicPr>
          <p:cNvPr id="4103" name="Picture 7" descr="C:\Documents and Settings\Админ\Рабочий стол\Руднянский РИК\Нестеров А.В\Копия Ф. 113. Оп. 40. Д. 304. Л. 2.фото.jpg"/>
          <p:cNvPicPr>
            <a:picLocks noChangeAspect="1" noChangeArrowheads="1"/>
          </p:cNvPicPr>
          <p:nvPr/>
        </p:nvPicPr>
        <p:blipFill>
          <a:blip r:embed="rId8"/>
          <a:srcRect/>
          <a:stretch>
            <a:fillRect/>
          </a:stretch>
        </p:blipFill>
        <p:spPr bwMode="auto">
          <a:xfrm>
            <a:off x="7715272" y="3714752"/>
            <a:ext cx="1140891" cy="1612570"/>
          </a:xfrm>
          <a:prstGeom prst="rect">
            <a:avLst/>
          </a:prstGeom>
          <a:noFill/>
        </p:spPr>
      </p:pic>
      <p:sp>
        <p:nvSpPr>
          <p:cNvPr id="16" name="Прямоугольник 15"/>
          <p:cNvSpPr/>
          <p:nvPr/>
        </p:nvSpPr>
        <p:spPr>
          <a:xfrm>
            <a:off x="4500562" y="5643578"/>
            <a:ext cx="4071966" cy="492443"/>
          </a:xfrm>
          <a:prstGeom prst="rect">
            <a:avLst/>
          </a:prstGeom>
          <a:solidFill>
            <a:schemeClr val="bg1"/>
          </a:solidFill>
          <a:effectLst>
            <a:softEdge rad="63500"/>
          </a:effectLst>
        </p:spPr>
        <p:txBody>
          <a:bodyPr wrap="square">
            <a:spAutoFit/>
          </a:bodyPr>
          <a:lstStyle/>
          <a:p>
            <a:pPr algn="ctr"/>
            <a:r>
              <a:rPr lang="ru-RU" sz="1300" dirty="0" smtClean="0">
                <a:solidFill>
                  <a:srgbClr val="002060"/>
                </a:solidFill>
                <a:latin typeface="Times New Roman" pitchFamily="18" charset="0"/>
                <a:ea typeface="Times New Roman" pitchFamily="18" charset="0"/>
                <a:cs typeface="Times New Roman" pitchFamily="18" charset="0"/>
              </a:rPr>
              <a:t>Документы ГКУВО «</a:t>
            </a:r>
            <a:r>
              <a:rPr lang="ru-RU" sz="1300" cap="all" dirty="0" err="1" smtClean="0">
                <a:solidFill>
                  <a:srgbClr val="002060"/>
                </a:solidFill>
                <a:latin typeface="Times New Roman" pitchFamily="18" charset="0"/>
                <a:ea typeface="Times New Roman" pitchFamily="18" charset="0"/>
                <a:cs typeface="Times New Roman" pitchFamily="18" charset="0"/>
              </a:rPr>
              <a:t>цдниво</a:t>
            </a:r>
            <a:r>
              <a:rPr lang="ru-RU" sz="1300" dirty="0" smtClean="0">
                <a:solidFill>
                  <a:srgbClr val="002060"/>
                </a:solidFill>
                <a:latin typeface="Times New Roman" pitchFamily="18" charset="0"/>
                <a:ea typeface="Times New Roman" pitchFamily="18" charset="0"/>
                <a:cs typeface="Times New Roman" pitchFamily="18" charset="0"/>
              </a:rPr>
              <a:t>» к с</a:t>
            </a:r>
            <a:r>
              <a:rPr lang="ru-RU" sz="1200" dirty="0" smtClean="0">
                <a:solidFill>
                  <a:srgbClr val="002060"/>
                </a:solidFill>
                <a:latin typeface="Times New Roman" pitchFamily="18" charset="0"/>
                <a:ea typeface="Times New Roman" pitchFamily="18" charset="0"/>
                <a:cs typeface="Times New Roman" pitchFamily="18" charset="0"/>
              </a:rPr>
              <a:t>борнику материалов «Люди. Годы. Судьбы»</a:t>
            </a:r>
            <a:endParaRPr lang="ru-RU" sz="1300" dirty="0"/>
          </a:p>
        </p:txBody>
      </p:sp>
      <p:pic>
        <p:nvPicPr>
          <p:cNvPr id="12" name="Picture 2" descr="C:\Users\Nasonova\Desktop\Выставки\5.jpg"/>
          <p:cNvPicPr>
            <a:picLocks noChangeAspect="1" noChangeArrowheads="1"/>
          </p:cNvPicPr>
          <p:nvPr/>
        </p:nvPicPr>
        <p:blipFill>
          <a:blip r:embed="rId9"/>
          <a:srcRect r="80293" b="39291"/>
          <a:stretch>
            <a:fillRect/>
          </a:stretch>
        </p:blipFill>
        <p:spPr bwMode="auto">
          <a:xfrm>
            <a:off x="2143108" y="1928802"/>
            <a:ext cx="2214578" cy="4766885"/>
          </a:xfrm>
          <a:prstGeom prst="rect">
            <a:avLst/>
          </a:prstGeom>
          <a:noFill/>
          <a:ln w="9525">
            <a:noFill/>
            <a:miter lim="800000"/>
            <a:headEnd/>
            <a:tailEnd/>
          </a:ln>
        </p:spPr>
      </p:pic>
      <p:pic>
        <p:nvPicPr>
          <p:cNvPr id="11" name="Picture 2" descr="C:\Users\Nasonova\Desktop\Выставки\2 слайд 1.jpg"/>
          <p:cNvPicPr>
            <a:picLocks noChangeAspect="1" noChangeArrowheads="1"/>
          </p:cNvPicPr>
          <p:nvPr/>
        </p:nvPicPr>
        <p:blipFill>
          <a:blip r:embed="rId10"/>
          <a:srcRect/>
          <a:stretch>
            <a:fillRect/>
          </a:stretch>
        </p:blipFill>
        <p:spPr bwMode="auto">
          <a:xfrm>
            <a:off x="142844" y="1643050"/>
            <a:ext cx="2286016" cy="4749098"/>
          </a:xfrm>
          <a:prstGeom prst="rect">
            <a:avLst/>
          </a:prstGeom>
          <a:ln>
            <a:noFill/>
          </a:ln>
          <a:effectLst/>
        </p:spPr>
      </p:pic>
      <p:pic>
        <p:nvPicPr>
          <p:cNvPr id="13" name="Picture 2" descr="C:\Documents and Settings\Админ\Рабочий стол\герб ЦДНИВО.png"/>
          <p:cNvPicPr>
            <a:picLocks noChangeAspect="1" noChangeArrowheads="1"/>
          </p:cNvPicPr>
          <p:nvPr/>
        </p:nvPicPr>
        <p:blipFill>
          <a:blip r:embed="rId11"/>
          <a:srcRect/>
          <a:stretch>
            <a:fillRect/>
          </a:stretch>
        </p:blipFill>
        <p:spPr bwMode="auto">
          <a:xfrm>
            <a:off x="142844" y="142852"/>
            <a:ext cx="1357290" cy="1387186"/>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55000">
              <a:schemeClr val="bg2">
                <a:lumMod val="90000"/>
                <a:alpha val="1000"/>
              </a:schemeClr>
            </a:gs>
            <a:gs pos="50000">
              <a:schemeClr val="tx2">
                <a:lumMod val="20000"/>
                <a:lumOff val="80000"/>
                <a:alpha val="45000"/>
              </a:schemeClr>
            </a:gs>
            <a:gs pos="100000">
              <a:schemeClr val="bg2">
                <a:lumMod val="75000"/>
                <a:alpha val="85000"/>
              </a:schemeClr>
            </a:gs>
          </a:gsLst>
          <a:lin ang="5400000" scaled="0"/>
          <a:tileRect/>
        </a:gradFill>
        <a:effectLst/>
      </p:bgPr>
    </p:bg>
    <p:spTree>
      <p:nvGrpSpPr>
        <p:cNvPr id="1" name=""/>
        <p:cNvGrpSpPr/>
        <p:nvPr/>
      </p:nvGrpSpPr>
      <p:grpSpPr>
        <a:xfrm>
          <a:off x="0" y="0"/>
          <a:ext cx="0" cy="0"/>
          <a:chOff x="0" y="0"/>
          <a:chExt cx="0" cy="0"/>
        </a:xfrm>
      </p:grpSpPr>
      <p:sp>
        <p:nvSpPr>
          <p:cNvPr id="6" name="Заголовок 5"/>
          <p:cNvSpPr>
            <a:spLocks noGrp="1"/>
          </p:cNvSpPr>
          <p:nvPr>
            <p:ph type="title" idx="4294967295"/>
          </p:nvPr>
        </p:nvSpPr>
        <p:spPr>
          <a:xfrm>
            <a:off x="357158" y="2357430"/>
            <a:ext cx="8534400" cy="758825"/>
          </a:xfrm>
        </p:spPr>
        <p:txBody>
          <a:bodyPr>
            <a:normAutofit/>
          </a:bodyPr>
          <a:lstStyle/>
          <a:p>
            <a:r>
              <a:rPr lang="ru-RU" sz="3200" b="1" dirty="0" smtClean="0">
                <a:solidFill>
                  <a:srgbClr val="002060"/>
                </a:solidFill>
              </a:rPr>
              <a:t>Спасибо за внимание!</a:t>
            </a:r>
            <a:endParaRPr lang="ru-RU" sz="3200" b="1" dirty="0">
              <a:solidFill>
                <a:srgbClr val="002060"/>
              </a:solidFill>
            </a:endParaRPr>
          </a:p>
        </p:txBody>
      </p:sp>
      <p:pic>
        <p:nvPicPr>
          <p:cNvPr id="3" name="Picture 2" descr="C:\Documents and Settings\Админ\Рабочий стол\герб ЦДНИВО.png"/>
          <p:cNvPicPr>
            <a:picLocks noChangeAspect="1" noChangeArrowheads="1"/>
          </p:cNvPicPr>
          <p:nvPr/>
        </p:nvPicPr>
        <p:blipFill>
          <a:blip r:embed="rId2"/>
          <a:srcRect/>
          <a:stretch>
            <a:fillRect/>
          </a:stretch>
        </p:blipFill>
        <p:spPr bwMode="auto">
          <a:xfrm>
            <a:off x="142844" y="142852"/>
            <a:ext cx="1357290" cy="1387186"/>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rver\all\Бесплеменнова Н.Г\история\90 лет - сканированные документы\90 летию арх службы период 35-43 гг\1935 г\Ф.172 Оп.1 Д.3 Л.1акт приема документов 1 июля 35 г..jpg"/>
          <p:cNvPicPr>
            <a:picLocks noChangeAspect="1" noChangeArrowheads="1"/>
          </p:cNvPicPr>
          <p:nvPr/>
        </p:nvPicPr>
        <p:blipFill>
          <a:blip r:embed="rId2" cstate="print"/>
          <a:srcRect/>
          <a:stretch>
            <a:fillRect/>
          </a:stretch>
        </p:blipFill>
        <p:spPr bwMode="auto">
          <a:xfrm>
            <a:off x="928662" y="1571612"/>
            <a:ext cx="2831422" cy="3891707"/>
          </a:xfrm>
          <a:prstGeom prst="rect">
            <a:avLst/>
          </a:prstGeom>
          <a:noFill/>
        </p:spPr>
      </p:pic>
      <p:pic>
        <p:nvPicPr>
          <p:cNvPr id="2051" name="Picture 3" descr="\\Server\all\Бесплеменнова Н.Г\история\90 лет - сканированные документы\90 летию арх службы период 35-43 гг\1935 г\Ф.172 Оп.1 Д.3 Л.3 акт приема из Саратова 35г..jpg"/>
          <p:cNvPicPr>
            <a:picLocks noChangeAspect="1" noChangeArrowheads="1"/>
          </p:cNvPicPr>
          <p:nvPr/>
        </p:nvPicPr>
        <p:blipFill>
          <a:blip r:embed="rId3" cstate="print"/>
          <a:srcRect/>
          <a:stretch>
            <a:fillRect/>
          </a:stretch>
        </p:blipFill>
        <p:spPr bwMode="auto">
          <a:xfrm>
            <a:off x="4857752" y="1394820"/>
            <a:ext cx="2714644" cy="4003450"/>
          </a:xfrm>
          <a:prstGeom prst="rect">
            <a:avLst/>
          </a:prstGeom>
          <a:noFill/>
        </p:spPr>
      </p:pic>
      <p:sp>
        <p:nvSpPr>
          <p:cNvPr id="7" name="Rectangle 1"/>
          <p:cNvSpPr>
            <a:spLocks noChangeArrowheads="1"/>
          </p:cNvSpPr>
          <p:nvPr/>
        </p:nvSpPr>
        <p:spPr bwMode="auto">
          <a:xfrm>
            <a:off x="2143108" y="285728"/>
            <a:ext cx="6429388" cy="6565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В течение первых двух лет существования </a:t>
            </a:r>
            <a:r>
              <a:rPr lang="ru-RU" sz="1400" dirty="0" err="1" smtClean="0">
                <a:solidFill>
                  <a:srgbClr val="002060"/>
                </a:solidFill>
                <a:latin typeface="Times New Roman" pitchFamily="18" charset="0"/>
                <a:ea typeface="Times New Roman" pitchFamily="18" charset="0"/>
                <a:cs typeface="Times New Roman" pitchFamily="18" charset="0"/>
              </a:rPr>
              <a:t>партархива</a:t>
            </a:r>
            <a:r>
              <a:rPr lang="ru-RU" sz="1400" dirty="0" smtClean="0">
                <a:solidFill>
                  <a:srgbClr val="002060"/>
                </a:solidFill>
                <a:latin typeface="Times New Roman" pitchFamily="18" charset="0"/>
                <a:ea typeface="Times New Roman" pitchFamily="18" charset="0"/>
                <a:cs typeface="Times New Roman" pitchFamily="18" charset="0"/>
              </a:rPr>
              <a:t> на хранение поступил большой объем документов из Сталинграда, Астрахани, Саратова.</a:t>
            </a:r>
          </a:p>
        </p:txBody>
      </p:sp>
      <p:sp>
        <p:nvSpPr>
          <p:cNvPr id="8" name="Прямоугольник 7"/>
          <p:cNvSpPr/>
          <p:nvPr/>
        </p:nvSpPr>
        <p:spPr>
          <a:xfrm>
            <a:off x="357158" y="5500702"/>
            <a:ext cx="3929090" cy="492443"/>
          </a:xfrm>
          <a:prstGeom prst="rect">
            <a:avLst/>
          </a:prstGeom>
          <a:solidFill>
            <a:schemeClr val="bg1"/>
          </a:solidFill>
          <a:effectLst>
            <a:softEdge rad="63500"/>
          </a:effectLst>
        </p:spPr>
        <p:txBody>
          <a:bodyPr wrap="square">
            <a:spAutoFit/>
          </a:bodyPr>
          <a:lstStyle/>
          <a:p>
            <a:pPr algn="ctr"/>
            <a:r>
              <a:rPr lang="ru-RU" sz="1300" dirty="0" smtClean="0">
                <a:solidFill>
                  <a:srgbClr val="002060"/>
                </a:solidFill>
                <a:latin typeface="Times New Roman" pitchFamily="18" charset="0"/>
                <a:ea typeface="Times New Roman" pitchFamily="18" charset="0"/>
                <a:cs typeface="Times New Roman" pitchFamily="18" charset="0"/>
              </a:rPr>
              <a:t>Акт приема-передачи документов от 1 июля 1935 г.</a:t>
            </a:r>
          </a:p>
          <a:p>
            <a:pPr algn="ctr"/>
            <a:r>
              <a:rPr lang="ru-RU" sz="1300" dirty="0" smtClean="0">
                <a:solidFill>
                  <a:srgbClr val="002060"/>
                </a:solidFill>
                <a:latin typeface="Times New Roman" pitchFamily="18" charset="0"/>
                <a:ea typeface="Times New Roman" pitchFamily="18" charset="0"/>
                <a:cs typeface="Times New Roman" pitchFamily="18" charset="0"/>
              </a:rPr>
              <a:t> / ЦДНИВО. Ф. 172. Оп. 1. Д. 3. Л. 1. </a:t>
            </a:r>
          </a:p>
        </p:txBody>
      </p:sp>
      <p:sp>
        <p:nvSpPr>
          <p:cNvPr id="9" name="Прямоугольник 8"/>
          <p:cNvSpPr/>
          <p:nvPr/>
        </p:nvSpPr>
        <p:spPr>
          <a:xfrm>
            <a:off x="4500562" y="5500702"/>
            <a:ext cx="3357586" cy="692497"/>
          </a:xfrm>
          <a:prstGeom prst="rect">
            <a:avLst/>
          </a:prstGeom>
          <a:solidFill>
            <a:schemeClr val="bg1"/>
          </a:solidFill>
          <a:effectLst>
            <a:softEdge rad="63500"/>
          </a:effectLst>
        </p:spPr>
        <p:txBody>
          <a:bodyPr wrap="square">
            <a:spAutoFit/>
          </a:bodyPr>
          <a:lstStyle/>
          <a:p>
            <a:pPr algn="ctr"/>
            <a:r>
              <a:rPr lang="ru-RU" sz="1300" dirty="0" smtClean="0">
                <a:solidFill>
                  <a:srgbClr val="002060"/>
                </a:solidFill>
                <a:latin typeface="Times New Roman" pitchFamily="18" charset="0"/>
                <a:ea typeface="Times New Roman" pitchFamily="18" charset="0"/>
                <a:cs typeface="Times New Roman" pitchFamily="18" charset="0"/>
              </a:rPr>
              <a:t>Акт приема-передачи документов из Саратова от 29 августа 1935 г.</a:t>
            </a:r>
          </a:p>
          <a:p>
            <a:pPr algn="ctr"/>
            <a:r>
              <a:rPr lang="ru-RU" sz="1300" dirty="0" smtClean="0">
                <a:solidFill>
                  <a:srgbClr val="002060"/>
                </a:solidFill>
                <a:latin typeface="Times New Roman" pitchFamily="18" charset="0"/>
                <a:ea typeface="Times New Roman" pitchFamily="18" charset="0"/>
                <a:cs typeface="Times New Roman" pitchFamily="18" charset="0"/>
              </a:rPr>
              <a:t>/ ЦДНИВО. Ф. 172. Оп. 1. Д. 3. Л. 3.</a:t>
            </a:r>
          </a:p>
        </p:txBody>
      </p:sp>
      <p:pic>
        <p:nvPicPr>
          <p:cNvPr id="10" name="Picture 2" descr="C:\Documents and Settings\Админ\Рабочий стол\герб ЦДНИВО.png"/>
          <p:cNvPicPr>
            <a:picLocks noChangeAspect="1" noChangeArrowheads="1"/>
          </p:cNvPicPr>
          <p:nvPr/>
        </p:nvPicPr>
        <p:blipFill>
          <a:blip r:embed="rId4"/>
          <a:srcRect/>
          <a:stretch>
            <a:fillRect/>
          </a:stretch>
        </p:blipFill>
        <p:spPr bwMode="auto">
          <a:xfrm>
            <a:off x="142844" y="142852"/>
            <a:ext cx="1357290" cy="138718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rver\all\Бесплеменнова Н.Г\история\90 лет - сканированные документы\90 летию арх службы период 35-43 гг\1938г\Ф.172 Оп.1 Д.14 Л.17 О приезде науч.сотрудника 1938г..jpg"/>
          <p:cNvPicPr>
            <a:picLocks noChangeAspect="1" noChangeArrowheads="1"/>
          </p:cNvPicPr>
          <p:nvPr/>
        </p:nvPicPr>
        <p:blipFill>
          <a:blip r:embed="rId2" cstate="print"/>
          <a:srcRect/>
          <a:stretch>
            <a:fillRect/>
          </a:stretch>
        </p:blipFill>
        <p:spPr bwMode="auto">
          <a:xfrm>
            <a:off x="1216261" y="1500173"/>
            <a:ext cx="2641359" cy="3911445"/>
          </a:xfrm>
          <a:prstGeom prst="rect">
            <a:avLst/>
          </a:prstGeom>
          <a:noFill/>
        </p:spPr>
      </p:pic>
      <p:sp>
        <p:nvSpPr>
          <p:cNvPr id="3" name="Rectangle 1"/>
          <p:cNvSpPr>
            <a:spLocks noChangeArrowheads="1"/>
          </p:cNvSpPr>
          <p:nvPr/>
        </p:nvSpPr>
        <p:spPr bwMode="auto">
          <a:xfrm>
            <a:off x="1571604" y="428604"/>
            <a:ext cx="7143800" cy="6565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Публикационной работой занимался сотрудник, присланный из института Маркса-Энгельса-Ленина (ИМЭЛ) при   ЦК ВКП(б) .</a:t>
            </a:r>
            <a:endParaRPr kumimoji="0" lang="ru-RU" sz="1400" b="0" i="0" u="none" strike="noStrike" cap="none" normalizeH="0" baseline="0" dirty="0" smtClean="0">
              <a:ln>
                <a:noFill/>
              </a:ln>
              <a:solidFill>
                <a:srgbClr val="002060"/>
              </a:solidFill>
              <a:effectLst/>
              <a:latin typeface="Arial" pitchFamily="34" charset="0"/>
            </a:endParaRPr>
          </a:p>
        </p:txBody>
      </p:sp>
      <p:sp>
        <p:nvSpPr>
          <p:cNvPr id="6" name="Прямоугольник 5"/>
          <p:cNvSpPr/>
          <p:nvPr/>
        </p:nvSpPr>
        <p:spPr>
          <a:xfrm>
            <a:off x="214282" y="5429264"/>
            <a:ext cx="4500594" cy="892552"/>
          </a:xfrm>
          <a:prstGeom prst="rect">
            <a:avLst/>
          </a:prstGeom>
          <a:solidFill>
            <a:schemeClr val="bg1"/>
          </a:solidFill>
          <a:effectLst>
            <a:softEdge rad="63500"/>
          </a:effectLst>
        </p:spPr>
        <p:txBody>
          <a:bodyPr wrap="square">
            <a:spAutoFit/>
          </a:bodyPr>
          <a:lstStyle/>
          <a:p>
            <a:pPr algn="ctr"/>
            <a:r>
              <a:rPr lang="ru-RU" sz="1300" dirty="0" smtClean="0">
                <a:solidFill>
                  <a:srgbClr val="002060"/>
                </a:solidFill>
                <a:latin typeface="Times New Roman" pitchFamily="18" charset="0"/>
                <a:ea typeface="Times New Roman" pitchFamily="18" charset="0"/>
                <a:cs typeface="Times New Roman" pitchFamily="18" charset="0"/>
              </a:rPr>
              <a:t>Сообщения заведующего Сталинградским областным </a:t>
            </a:r>
            <a:r>
              <a:rPr lang="ru-RU" sz="1300" dirty="0" err="1" smtClean="0">
                <a:solidFill>
                  <a:srgbClr val="002060"/>
                </a:solidFill>
                <a:latin typeface="Times New Roman" pitchFamily="18" charset="0"/>
                <a:ea typeface="Times New Roman" pitchFamily="18" charset="0"/>
                <a:cs typeface="Times New Roman" pitchFamily="18" charset="0"/>
              </a:rPr>
              <a:t>партархивом</a:t>
            </a:r>
            <a:r>
              <a:rPr lang="ru-RU" sz="1300" dirty="0" smtClean="0">
                <a:solidFill>
                  <a:srgbClr val="002060"/>
                </a:solidFill>
                <a:latin typeface="Times New Roman" pitchFamily="18" charset="0"/>
                <a:ea typeface="Times New Roman" pitchFamily="18" charset="0"/>
                <a:cs typeface="Times New Roman" pitchFamily="18" charset="0"/>
              </a:rPr>
              <a:t> Новикова в институт Маркса-Энгельса-Ленина (ИМЭЛ) при   ЦК ВКП(б) о работе </a:t>
            </a:r>
            <a:r>
              <a:rPr lang="ru-RU" sz="1300" dirty="0" err="1" smtClean="0">
                <a:solidFill>
                  <a:srgbClr val="002060"/>
                </a:solidFill>
                <a:latin typeface="Times New Roman" pitchFamily="18" charset="0"/>
                <a:ea typeface="Times New Roman" pitchFamily="18" charset="0"/>
                <a:cs typeface="Times New Roman" pitchFamily="18" charset="0"/>
              </a:rPr>
              <a:t>партархива</a:t>
            </a:r>
            <a:r>
              <a:rPr lang="ru-RU" sz="1300" dirty="0" smtClean="0">
                <a:solidFill>
                  <a:srgbClr val="002060"/>
                </a:solidFill>
                <a:latin typeface="Times New Roman" pitchFamily="18" charset="0"/>
                <a:ea typeface="Times New Roman" pitchFamily="18" charset="0"/>
                <a:cs typeface="Times New Roman" pitchFamily="18" charset="0"/>
              </a:rPr>
              <a:t> . 1938 г.</a:t>
            </a:r>
          </a:p>
          <a:p>
            <a:pPr algn="ctr"/>
            <a:r>
              <a:rPr lang="ru-RU" sz="1300" dirty="0" smtClean="0">
                <a:solidFill>
                  <a:srgbClr val="002060"/>
                </a:solidFill>
                <a:latin typeface="Times New Roman" pitchFamily="18" charset="0"/>
                <a:ea typeface="Times New Roman" pitchFamily="18" charset="0"/>
                <a:cs typeface="Times New Roman" pitchFamily="18" charset="0"/>
              </a:rPr>
              <a:t>/ ЦДНИВО. Ф. 172. Оп. 1. Д. 14. Л. 17 </a:t>
            </a:r>
          </a:p>
        </p:txBody>
      </p:sp>
      <p:pic>
        <p:nvPicPr>
          <p:cNvPr id="7" name="Picture 2" descr="\\Server\all\Насонова Н.А\Бесплеменнова\Сборники\90 летию арх службы период 35-43 гг\сборник\макет\раздел хроники сводные\иллюстрации к разделу хроники сводные 4.12.2012 г\13. Ф.172 Оп.1 Д.15 Л.15 Памятка для науч. работников. 38 г..jpg"/>
          <p:cNvPicPr>
            <a:picLocks noChangeAspect="1" noChangeArrowheads="1"/>
          </p:cNvPicPr>
          <p:nvPr/>
        </p:nvPicPr>
        <p:blipFill>
          <a:blip r:embed="rId3" cstate="print"/>
          <a:srcRect/>
          <a:stretch>
            <a:fillRect/>
          </a:stretch>
        </p:blipFill>
        <p:spPr bwMode="auto">
          <a:xfrm>
            <a:off x="5223731" y="1500174"/>
            <a:ext cx="2729964" cy="3857651"/>
          </a:xfrm>
          <a:prstGeom prst="rect">
            <a:avLst/>
          </a:prstGeom>
          <a:noFill/>
        </p:spPr>
      </p:pic>
      <p:sp>
        <p:nvSpPr>
          <p:cNvPr id="8" name="Прямоугольник 7"/>
          <p:cNvSpPr/>
          <p:nvPr/>
        </p:nvSpPr>
        <p:spPr>
          <a:xfrm>
            <a:off x="4572000" y="5429264"/>
            <a:ext cx="4071966" cy="692497"/>
          </a:xfrm>
          <a:prstGeom prst="rect">
            <a:avLst/>
          </a:prstGeom>
          <a:solidFill>
            <a:schemeClr val="bg1"/>
          </a:solidFill>
          <a:effectLst>
            <a:softEdge rad="63500"/>
          </a:effectLst>
        </p:spPr>
        <p:txBody>
          <a:bodyPr wrap="square">
            <a:spAutoFit/>
          </a:bodyPr>
          <a:lstStyle/>
          <a:p>
            <a:pPr algn="ctr"/>
            <a:r>
              <a:rPr lang="ru-RU" sz="1300" dirty="0" smtClean="0">
                <a:solidFill>
                  <a:srgbClr val="002060"/>
                </a:solidFill>
                <a:latin typeface="Times New Roman" pitchFamily="18" charset="0"/>
                <a:ea typeface="Times New Roman" pitchFamily="18" charset="0"/>
                <a:cs typeface="Times New Roman" pitchFamily="18" charset="0"/>
              </a:rPr>
              <a:t>Памятка для научного работника системы </a:t>
            </a:r>
            <a:r>
              <a:rPr lang="ru-RU" sz="1300" dirty="0" err="1" smtClean="0">
                <a:solidFill>
                  <a:srgbClr val="002060"/>
                </a:solidFill>
                <a:latin typeface="Times New Roman" pitchFamily="18" charset="0"/>
                <a:ea typeface="Times New Roman" pitchFamily="18" charset="0"/>
                <a:cs typeface="Times New Roman" pitchFamily="18" charset="0"/>
              </a:rPr>
              <a:t>партархивов</a:t>
            </a:r>
            <a:r>
              <a:rPr lang="ru-RU" sz="1300" dirty="0" smtClean="0">
                <a:solidFill>
                  <a:srgbClr val="002060"/>
                </a:solidFill>
                <a:latin typeface="Times New Roman" pitchFamily="18" charset="0"/>
                <a:ea typeface="Times New Roman" pitchFamily="18" charset="0"/>
                <a:cs typeface="Times New Roman" pitchFamily="18" charset="0"/>
              </a:rPr>
              <a:t>. 1938 г.</a:t>
            </a:r>
          </a:p>
          <a:p>
            <a:pPr algn="ctr"/>
            <a:r>
              <a:rPr lang="ru-RU" sz="1300" dirty="0" smtClean="0">
                <a:solidFill>
                  <a:srgbClr val="002060"/>
                </a:solidFill>
                <a:latin typeface="Times New Roman" pitchFamily="18" charset="0"/>
                <a:ea typeface="Times New Roman" pitchFamily="18" charset="0"/>
                <a:cs typeface="Times New Roman" pitchFamily="18" charset="0"/>
              </a:rPr>
              <a:t>/ ЦДНИВО. Ф. 172. Оп. 1. Д. 15. Л. 15.</a:t>
            </a:r>
          </a:p>
        </p:txBody>
      </p:sp>
      <p:pic>
        <p:nvPicPr>
          <p:cNvPr id="9" name="Picture 2" descr="C:\Documents and Settings\Админ\Рабочий стол\герб ЦДНИВО.png"/>
          <p:cNvPicPr>
            <a:picLocks noChangeAspect="1" noChangeArrowheads="1"/>
          </p:cNvPicPr>
          <p:nvPr/>
        </p:nvPicPr>
        <p:blipFill>
          <a:blip r:embed="rId4"/>
          <a:srcRect/>
          <a:stretch>
            <a:fillRect/>
          </a:stretch>
        </p:blipFill>
        <p:spPr bwMode="auto">
          <a:xfrm>
            <a:off x="142844" y="142852"/>
            <a:ext cx="1357290" cy="1387186"/>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Бесплеменнова\Desktop\Сборник В борьбе за подъём целины.jpg"/>
          <p:cNvPicPr>
            <a:picLocks noChangeAspect="1" noChangeArrowheads="1"/>
          </p:cNvPicPr>
          <p:nvPr/>
        </p:nvPicPr>
        <p:blipFill>
          <a:blip r:embed="rId2" cstate="print"/>
          <a:srcRect/>
          <a:stretch>
            <a:fillRect/>
          </a:stretch>
        </p:blipFill>
        <p:spPr bwMode="auto">
          <a:xfrm>
            <a:off x="1714480" y="285728"/>
            <a:ext cx="1785950" cy="2866672"/>
          </a:xfrm>
          <a:prstGeom prst="rect">
            <a:avLst/>
          </a:prstGeom>
          <a:noFill/>
        </p:spPr>
      </p:pic>
      <p:pic>
        <p:nvPicPr>
          <p:cNvPr id="5" name="Picture 6" descr="C:\Users\Бесплеменнова\Desktop\Сборник Очерки истории Волгоградской организации ВЛКСМ.jpg"/>
          <p:cNvPicPr>
            <a:picLocks noChangeAspect="1" noChangeArrowheads="1"/>
          </p:cNvPicPr>
          <p:nvPr/>
        </p:nvPicPr>
        <p:blipFill>
          <a:blip r:embed="rId3" cstate="print"/>
          <a:srcRect/>
          <a:stretch>
            <a:fillRect/>
          </a:stretch>
        </p:blipFill>
        <p:spPr bwMode="auto">
          <a:xfrm>
            <a:off x="3786182" y="214290"/>
            <a:ext cx="1714512" cy="2870577"/>
          </a:xfrm>
          <a:prstGeom prst="rect">
            <a:avLst/>
          </a:prstGeom>
          <a:noFill/>
        </p:spPr>
      </p:pic>
      <p:pic>
        <p:nvPicPr>
          <p:cNvPr id="6" name="Picture 7" descr="C:\Users\Бесплеменнова\Desktop\Сборник Культурное строительство. Том 1.jpg"/>
          <p:cNvPicPr>
            <a:picLocks noChangeAspect="1" noChangeArrowheads="1"/>
          </p:cNvPicPr>
          <p:nvPr/>
        </p:nvPicPr>
        <p:blipFill>
          <a:blip r:embed="rId4" cstate="print"/>
          <a:srcRect/>
          <a:stretch>
            <a:fillRect/>
          </a:stretch>
        </p:blipFill>
        <p:spPr bwMode="auto">
          <a:xfrm>
            <a:off x="2571736" y="2071678"/>
            <a:ext cx="1793546" cy="2861817"/>
          </a:xfrm>
          <a:prstGeom prst="rect">
            <a:avLst/>
          </a:prstGeom>
          <a:noFill/>
        </p:spPr>
      </p:pic>
      <p:pic>
        <p:nvPicPr>
          <p:cNvPr id="7" name="Picture 5" descr="C:\Users\Бесплеменнова\Desktop\Сборник Волгоградская организация в цифрах.jpg"/>
          <p:cNvPicPr>
            <a:picLocks noChangeAspect="1" noChangeArrowheads="1"/>
          </p:cNvPicPr>
          <p:nvPr/>
        </p:nvPicPr>
        <p:blipFill>
          <a:blip r:embed="rId5" cstate="print"/>
          <a:srcRect/>
          <a:stretch>
            <a:fillRect/>
          </a:stretch>
        </p:blipFill>
        <p:spPr bwMode="auto">
          <a:xfrm>
            <a:off x="500034" y="3000372"/>
            <a:ext cx="1857388" cy="3018177"/>
          </a:xfrm>
          <a:prstGeom prst="rect">
            <a:avLst/>
          </a:prstGeom>
          <a:noFill/>
        </p:spPr>
      </p:pic>
      <p:pic>
        <p:nvPicPr>
          <p:cNvPr id="11" name="Picture 2" descr="C:\Users\Бесплеменнова\Desktop\Сборник Верность.jpg"/>
          <p:cNvPicPr>
            <a:picLocks noChangeAspect="1" noChangeArrowheads="1"/>
          </p:cNvPicPr>
          <p:nvPr/>
        </p:nvPicPr>
        <p:blipFill>
          <a:blip r:embed="rId6"/>
          <a:srcRect/>
          <a:stretch>
            <a:fillRect/>
          </a:stretch>
        </p:blipFill>
        <p:spPr bwMode="auto">
          <a:xfrm>
            <a:off x="6715140" y="214290"/>
            <a:ext cx="2143140" cy="2928958"/>
          </a:xfrm>
          <a:prstGeom prst="rect">
            <a:avLst/>
          </a:prstGeom>
          <a:noFill/>
        </p:spPr>
      </p:pic>
      <p:pic>
        <p:nvPicPr>
          <p:cNvPr id="9" name="Picture 8" descr="C:\Users\Бесплеменнова\Desktop\Сборник Советы - власть народная.jpg"/>
          <p:cNvPicPr>
            <a:picLocks noChangeAspect="1" noChangeArrowheads="1"/>
          </p:cNvPicPr>
          <p:nvPr/>
        </p:nvPicPr>
        <p:blipFill>
          <a:blip r:embed="rId7" cstate="print"/>
          <a:srcRect/>
          <a:stretch>
            <a:fillRect/>
          </a:stretch>
        </p:blipFill>
        <p:spPr bwMode="auto">
          <a:xfrm>
            <a:off x="5000628" y="1285860"/>
            <a:ext cx="1857388" cy="2925883"/>
          </a:xfrm>
          <a:prstGeom prst="rect">
            <a:avLst/>
          </a:prstGeom>
          <a:noFill/>
        </p:spPr>
      </p:pic>
      <p:pic>
        <p:nvPicPr>
          <p:cNvPr id="10" name="Picture 3" descr="C:\Users\Бесплеменнова\Desktop\сборник-обложка.jpg"/>
          <p:cNvPicPr>
            <a:picLocks noChangeAspect="1" noChangeArrowheads="1"/>
          </p:cNvPicPr>
          <p:nvPr/>
        </p:nvPicPr>
        <p:blipFill>
          <a:blip r:embed="rId8" cstate="print"/>
          <a:srcRect/>
          <a:stretch>
            <a:fillRect/>
          </a:stretch>
        </p:blipFill>
        <p:spPr bwMode="auto">
          <a:xfrm>
            <a:off x="6715140" y="3214686"/>
            <a:ext cx="1935858" cy="3071834"/>
          </a:xfrm>
          <a:prstGeom prst="rect">
            <a:avLst/>
          </a:prstGeom>
          <a:noFill/>
        </p:spPr>
      </p:pic>
      <p:pic>
        <p:nvPicPr>
          <p:cNvPr id="8" name="Picture 9" descr="C:\Users\Бесплеменнова\Desktop\Сборник Очерки истории Волгоградской областной организации КПСС.jpg"/>
          <p:cNvPicPr>
            <a:picLocks noChangeAspect="1" noChangeArrowheads="1"/>
          </p:cNvPicPr>
          <p:nvPr/>
        </p:nvPicPr>
        <p:blipFill>
          <a:blip r:embed="rId9" cstate="print"/>
          <a:srcRect/>
          <a:stretch>
            <a:fillRect/>
          </a:stretch>
        </p:blipFill>
        <p:spPr bwMode="auto">
          <a:xfrm>
            <a:off x="4000496" y="3500438"/>
            <a:ext cx="1935569" cy="3071810"/>
          </a:xfrm>
          <a:prstGeom prst="rect">
            <a:avLst/>
          </a:prstGeom>
          <a:noFill/>
        </p:spPr>
      </p:pic>
      <p:sp>
        <p:nvSpPr>
          <p:cNvPr id="12" name="Rectangle 1"/>
          <p:cNvSpPr>
            <a:spLocks noChangeArrowheads="1"/>
          </p:cNvSpPr>
          <p:nvPr/>
        </p:nvSpPr>
        <p:spPr bwMode="auto">
          <a:xfrm>
            <a:off x="857224" y="5857892"/>
            <a:ext cx="6858048" cy="461665"/>
          </a:xfrm>
          <a:prstGeom prst="rect">
            <a:avLst/>
          </a:prstGeom>
          <a:solidFill>
            <a:schemeClr val="bg1"/>
          </a:solidFill>
          <a:ln w="9525">
            <a:noFill/>
            <a:miter lim="800000"/>
            <a:headEnd/>
            <a:tailEnd/>
          </a:ln>
          <a:effectLst>
            <a:softEdge rad="63500"/>
          </a:effectLst>
        </p:spPr>
        <p:txBody>
          <a:bodyPr vert="horz" wrap="square" lIns="91440" tIns="45720" rIns="91440" bIns="45720" numCol="1" anchor="ctr" anchorCtr="0" compatLnSpc="1">
            <a:prstTxWarp prst="textNoShape">
              <a:avLst/>
            </a:prstTxWarp>
            <a:spAutoFit/>
          </a:bodyPr>
          <a:lstStyle/>
          <a:p>
            <a:pPr lvl="0" indent="450000" algn="just" fontAlgn="base">
              <a:lnSpc>
                <a:spcPct val="150000"/>
              </a:lnSpc>
              <a:spcBef>
                <a:spcPct val="0"/>
              </a:spcBef>
              <a:spcAft>
                <a:spcPct val="0"/>
              </a:spcAft>
            </a:pPr>
            <a:r>
              <a:rPr lang="ru-RU" sz="1600" dirty="0" smtClean="0">
                <a:solidFill>
                  <a:srgbClr val="002060"/>
                </a:solidFill>
                <a:latin typeface="Times New Roman" pitchFamily="18" charset="0"/>
                <a:ea typeface="Times New Roman" pitchFamily="18" charset="0"/>
                <a:cs typeface="Times New Roman" pitchFamily="18" charset="0"/>
              </a:rPr>
              <a:t>За 1976-1980 годы по документам архива было издано 223 книги</a:t>
            </a:r>
          </a:p>
        </p:txBody>
      </p:sp>
      <p:pic>
        <p:nvPicPr>
          <p:cNvPr id="13" name="Picture 2" descr="C:\Documents and Settings\Админ\Рабочий стол\герб ЦДНИВО.png"/>
          <p:cNvPicPr>
            <a:picLocks noChangeAspect="1" noChangeArrowheads="1"/>
          </p:cNvPicPr>
          <p:nvPr/>
        </p:nvPicPr>
        <p:blipFill>
          <a:blip r:embed="rId10"/>
          <a:srcRect/>
          <a:stretch>
            <a:fillRect/>
          </a:stretch>
        </p:blipFill>
        <p:spPr bwMode="auto">
          <a:xfrm>
            <a:off x="142844" y="142852"/>
            <a:ext cx="1357290" cy="1387186"/>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428728" y="500042"/>
            <a:ext cx="7286676" cy="15029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В 1991 году архив едва не прекратил свое существование. Тогда, в соответствии с распоряжением ЦК КПСС должны были быть уничтожены все кадровые дела коммунистов, документы государственных, хозяйственных и общественных органов, учреждений и предприятий. И если бы коллектив архива  не отказался уничтожить документы, мы потеряли бы огромный пласт информации по новейшей истории нашего края.</a:t>
            </a:r>
          </a:p>
        </p:txBody>
      </p:sp>
      <p:pic>
        <p:nvPicPr>
          <p:cNvPr id="4" name="Picture 2" descr="\\Server\all\Насонова Н.А\ФИЛЬМ - материалы\Отдел сохранности\100. фон хранилище.jpg"/>
          <p:cNvPicPr>
            <a:picLocks noChangeAspect="1" noChangeArrowheads="1"/>
          </p:cNvPicPr>
          <p:nvPr/>
        </p:nvPicPr>
        <p:blipFill>
          <a:blip r:embed="rId2" cstate="print"/>
          <a:srcRect/>
          <a:stretch>
            <a:fillRect/>
          </a:stretch>
        </p:blipFill>
        <p:spPr bwMode="auto">
          <a:xfrm>
            <a:off x="1785918" y="2143116"/>
            <a:ext cx="5429288" cy="4071964"/>
          </a:xfrm>
          <a:prstGeom prst="rect">
            <a:avLst/>
          </a:prstGeom>
          <a:ln>
            <a:noFill/>
          </a:ln>
          <a:effectLst>
            <a:softEdge rad="63500"/>
          </a:effectLst>
        </p:spPr>
      </p:pic>
      <p:pic>
        <p:nvPicPr>
          <p:cNvPr id="5" name="Picture 2" descr="C:\Documents and Settings\Админ\Рабочий стол\герб ЦДНИВО.png"/>
          <p:cNvPicPr>
            <a:picLocks noChangeAspect="1" noChangeArrowheads="1"/>
          </p:cNvPicPr>
          <p:nvPr/>
        </p:nvPicPr>
        <p:blipFill>
          <a:blip r:embed="rId3"/>
          <a:srcRect/>
          <a:stretch>
            <a:fillRect/>
          </a:stretch>
        </p:blipFill>
        <p:spPr bwMode="auto">
          <a:xfrm>
            <a:off x="142844" y="142852"/>
            <a:ext cx="1357290" cy="1387186"/>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descr="C:\Documents and Settings\Админ\Мои документы\Работа\разное\Сканированные документы к докладу\2018-01-19\015.jpg"/>
          <p:cNvPicPr>
            <a:picLocks noChangeAspect="1" noChangeArrowheads="1"/>
          </p:cNvPicPr>
          <p:nvPr/>
        </p:nvPicPr>
        <p:blipFill>
          <a:blip r:embed="rId2" cstate="print"/>
          <a:srcRect/>
          <a:stretch>
            <a:fillRect/>
          </a:stretch>
        </p:blipFill>
        <p:spPr bwMode="auto">
          <a:xfrm>
            <a:off x="571472" y="1428736"/>
            <a:ext cx="1726969" cy="2505120"/>
          </a:xfrm>
          <a:prstGeom prst="rect">
            <a:avLst/>
          </a:prstGeom>
          <a:noFill/>
        </p:spPr>
      </p:pic>
      <p:pic>
        <p:nvPicPr>
          <p:cNvPr id="9" name="Picture 5" descr="\\Server\all\Никонова О.В\востановление.jpg"/>
          <p:cNvPicPr>
            <a:picLocks noChangeAspect="1" noChangeArrowheads="1"/>
          </p:cNvPicPr>
          <p:nvPr/>
        </p:nvPicPr>
        <p:blipFill>
          <a:blip r:embed="rId3" cstate="print"/>
          <a:srcRect l="1697" t="3571" r="3280" b="2352"/>
          <a:stretch>
            <a:fillRect/>
          </a:stretch>
        </p:blipFill>
        <p:spPr bwMode="auto">
          <a:xfrm rot="5400000">
            <a:off x="3445320" y="1769598"/>
            <a:ext cx="2386030" cy="1704306"/>
          </a:xfrm>
          <a:prstGeom prst="rect">
            <a:avLst/>
          </a:prstGeom>
          <a:noFill/>
        </p:spPr>
      </p:pic>
      <p:sp>
        <p:nvSpPr>
          <p:cNvPr id="3" name="Rectangle 1"/>
          <p:cNvSpPr>
            <a:spLocks noChangeArrowheads="1"/>
          </p:cNvSpPr>
          <p:nvPr/>
        </p:nvSpPr>
        <p:spPr bwMode="auto">
          <a:xfrm>
            <a:off x="1714480" y="214290"/>
            <a:ext cx="7000924" cy="1220847"/>
          </a:xfrm>
          <a:prstGeom prst="rect">
            <a:avLst/>
          </a:prstGeom>
          <a:solidFill>
            <a:schemeClr val="bg1"/>
          </a:solidFill>
          <a:ln w="9525">
            <a:noFill/>
            <a:miter lim="800000"/>
            <a:headEnd/>
            <a:tailEnd/>
          </a:ln>
          <a:effectLst>
            <a:softEdge rad="63500"/>
          </a:effectLst>
        </p:spPr>
        <p:txBody>
          <a:bodyPr vert="horz" wrap="square" lIns="91440" tIns="45720" rIns="91440" bIns="45720" numCol="1" anchor="ctr" anchorCtr="0" compatLnSpc="1">
            <a:prstTxWarp prst="textNoShape">
              <a:avLst/>
            </a:prstTxWarp>
            <a:spAutoFit/>
          </a:bodyPr>
          <a:lstStyle/>
          <a:p>
            <a:pPr lvl="0"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В 2005-2008 годы архивом изданы сборники документов: «Пишем Вам, </a:t>
            </a:r>
            <a:r>
              <a:rPr lang="ru-RU" sz="1400" dirty="0" err="1" smtClean="0">
                <a:solidFill>
                  <a:srgbClr val="002060"/>
                </a:solidFill>
                <a:latin typeface="Times New Roman" pitchFamily="18" charset="0"/>
                <a:ea typeface="Times New Roman" pitchFamily="18" charset="0"/>
                <a:cs typeface="Times New Roman" pitchFamily="18" charset="0"/>
              </a:rPr>
              <a:t>сталинградцы</a:t>
            </a:r>
            <a:r>
              <a:rPr lang="ru-RU" sz="1400" dirty="0" smtClean="0">
                <a:solidFill>
                  <a:srgbClr val="002060"/>
                </a:solidFill>
                <a:latin typeface="Times New Roman" pitchFamily="18" charset="0"/>
                <a:ea typeface="Times New Roman" pitchFamily="18" charset="0"/>
                <a:cs typeface="Times New Roman" pitchFamily="18" charset="0"/>
              </a:rPr>
              <a:t>» (Фронтовые письма), «Восстановление Сталинграда: события и факты. 1943-1951 гг.», «Оккупация. Мирное население города и области в период Сталинградской битвы», «Путеводитель ГУ ЦДНИВО».</a:t>
            </a:r>
          </a:p>
        </p:txBody>
      </p:sp>
      <p:pic>
        <p:nvPicPr>
          <p:cNvPr id="5" name="Picture 2" descr="C:\Documents and Settings\Специалист\Рабочий стол\скан.книги от Будченко. 2\окупацияук.jpg"/>
          <p:cNvPicPr>
            <a:picLocks noChangeAspect="1" noChangeArrowheads="1"/>
          </p:cNvPicPr>
          <p:nvPr/>
        </p:nvPicPr>
        <p:blipFill>
          <a:blip r:embed="rId4" cstate="print"/>
          <a:srcRect l="16911" t="446" r="17831" b="35322"/>
          <a:stretch>
            <a:fillRect/>
          </a:stretch>
        </p:blipFill>
        <p:spPr bwMode="auto">
          <a:xfrm>
            <a:off x="214282" y="4071942"/>
            <a:ext cx="1720106" cy="2323799"/>
          </a:xfrm>
          <a:prstGeom prst="rect">
            <a:avLst/>
          </a:prstGeom>
          <a:noFill/>
        </p:spPr>
      </p:pic>
      <p:pic>
        <p:nvPicPr>
          <p:cNvPr id="10" name="Рисунок 3" descr="Изображение.bmp"/>
          <p:cNvPicPr>
            <a:picLocks noChangeAspect="1"/>
          </p:cNvPicPr>
          <p:nvPr/>
        </p:nvPicPr>
        <p:blipFill>
          <a:blip r:embed="rId5" cstate="print"/>
          <a:srcRect/>
          <a:stretch>
            <a:fillRect/>
          </a:stretch>
        </p:blipFill>
        <p:spPr bwMode="auto">
          <a:xfrm>
            <a:off x="4572000" y="3857628"/>
            <a:ext cx="1907870" cy="2643206"/>
          </a:xfrm>
          <a:prstGeom prst="rect">
            <a:avLst/>
          </a:prstGeom>
          <a:noFill/>
          <a:ln w="9525">
            <a:noFill/>
            <a:miter lim="800000"/>
            <a:headEnd/>
            <a:tailEnd/>
          </a:ln>
        </p:spPr>
      </p:pic>
      <p:sp>
        <p:nvSpPr>
          <p:cNvPr id="11" name="Прямоугольник 10"/>
          <p:cNvSpPr/>
          <p:nvPr/>
        </p:nvSpPr>
        <p:spPr>
          <a:xfrm>
            <a:off x="5357818" y="5429264"/>
            <a:ext cx="3643306" cy="1292662"/>
          </a:xfrm>
          <a:prstGeom prst="rect">
            <a:avLst/>
          </a:prstGeom>
          <a:solidFill>
            <a:schemeClr val="bg1"/>
          </a:solidFill>
          <a:effectLst>
            <a:softEdge rad="63500"/>
          </a:effectLst>
        </p:spPr>
        <p:txBody>
          <a:bodyPr wrap="square">
            <a:spAutoFit/>
          </a:bodyPr>
          <a:lstStyle/>
          <a:p>
            <a:r>
              <a:rPr lang="ru-RU" sz="1300" dirty="0" smtClean="0">
                <a:solidFill>
                  <a:srgbClr val="002060"/>
                </a:solidFill>
                <a:latin typeface="Times New Roman" pitchFamily="18" charset="0"/>
                <a:cs typeface="Times New Roman" pitchFamily="18" charset="0"/>
              </a:rPr>
              <a:t>Центр документации новейшей истории Волгоградской области: путеводитель / </a:t>
            </a:r>
            <a:r>
              <a:rPr lang="ru-RU" sz="1300" dirty="0" err="1" smtClean="0">
                <a:solidFill>
                  <a:srgbClr val="002060"/>
                </a:solidFill>
                <a:latin typeface="Times New Roman" pitchFamily="18" charset="0"/>
                <a:cs typeface="Times New Roman" pitchFamily="18" charset="0"/>
              </a:rPr>
              <a:t>Ком.по</a:t>
            </a:r>
            <a:r>
              <a:rPr lang="ru-RU" sz="1300" dirty="0" smtClean="0">
                <a:solidFill>
                  <a:srgbClr val="002060"/>
                </a:solidFill>
                <a:latin typeface="Times New Roman" pitchFamily="18" charset="0"/>
                <a:cs typeface="Times New Roman" pitchFamily="18" charset="0"/>
              </a:rPr>
              <a:t> упр. архивами </a:t>
            </a:r>
            <a:r>
              <a:rPr lang="ru-RU" sz="1300" dirty="0" err="1" smtClean="0">
                <a:solidFill>
                  <a:srgbClr val="002060"/>
                </a:solidFill>
                <a:latin typeface="Times New Roman" pitchFamily="18" charset="0"/>
                <a:cs typeface="Times New Roman" pitchFamily="18" charset="0"/>
              </a:rPr>
              <a:t>Адм</a:t>
            </a:r>
            <a:r>
              <a:rPr lang="ru-RU" sz="1300" dirty="0" smtClean="0">
                <a:solidFill>
                  <a:srgbClr val="002060"/>
                </a:solidFill>
                <a:latin typeface="Times New Roman" pitchFamily="18" charset="0"/>
                <a:cs typeface="Times New Roman" pitchFamily="18" charset="0"/>
              </a:rPr>
              <a:t>. </a:t>
            </a:r>
            <a:r>
              <a:rPr lang="ru-RU" sz="1300" dirty="0" err="1" smtClean="0">
                <a:solidFill>
                  <a:srgbClr val="002060"/>
                </a:solidFill>
                <a:latin typeface="Times New Roman" pitchFamily="18" charset="0"/>
                <a:cs typeface="Times New Roman" pitchFamily="18" charset="0"/>
              </a:rPr>
              <a:t>Волгогр</a:t>
            </a:r>
            <a:r>
              <a:rPr lang="ru-RU" sz="1300" dirty="0" smtClean="0">
                <a:solidFill>
                  <a:srgbClr val="002060"/>
                </a:solidFill>
                <a:latin typeface="Times New Roman" pitchFamily="18" charset="0"/>
                <a:cs typeface="Times New Roman" pitchFamily="18" charset="0"/>
              </a:rPr>
              <a:t>. обл., Центр документации новейшей истории </a:t>
            </a:r>
            <a:r>
              <a:rPr lang="ru-RU" sz="1300" dirty="0" err="1" smtClean="0">
                <a:solidFill>
                  <a:srgbClr val="002060"/>
                </a:solidFill>
                <a:latin typeface="Times New Roman" pitchFamily="18" charset="0"/>
                <a:cs typeface="Times New Roman" pitchFamily="18" charset="0"/>
              </a:rPr>
              <a:t>Волгогр</a:t>
            </a:r>
            <a:r>
              <a:rPr lang="ru-RU" sz="1300" dirty="0" smtClean="0">
                <a:solidFill>
                  <a:srgbClr val="002060"/>
                </a:solidFill>
                <a:latin typeface="Times New Roman" pitchFamily="18" charset="0"/>
                <a:cs typeface="Times New Roman" pitchFamily="18" charset="0"/>
              </a:rPr>
              <a:t>. обл.; [сост. О.А. Носова, Е.В. </a:t>
            </a:r>
            <a:r>
              <a:rPr lang="ru-RU" sz="1300" dirty="0" err="1" smtClean="0">
                <a:solidFill>
                  <a:srgbClr val="002060"/>
                </a:solidFill>
                <a:latin typeface="Times New Roman" pitchFamily="18" charset="0"/>
                <a:cs typeface="Times New Roman" pitchFamily="18" charset="0"/>
              </a:rPr>
              <a:t>Студеникина</a:t>
            </a:r>
            <a:r>
              <a:rPr lang="ru-RU" sz="1300" dirty="0" smtClean="0">
                <a:solidFill>
                  <a:srgbClr val="002060"/>
                </a:solidFill>
                <a:latin typeface="Times New Roman" pitchFamily="18" charset="0"/>
                <a:cs typeface="Times New Roman" pitchFamily="18" charset="0"/>
              </a:rPr>
              <a:t>]. – Волгоград: Изд-во «Михаил», 2007. – 479 с.</a:t>
            </a:r>
            <a:endParaRPr lang="ru-RU" sz="1300" dirty="0">
              <a:solidFill>
                <a:srgbClr val="002060"/>
              </a:solidFill>
              <a:latin typeface="Times New Roman" pitchFamily="18" charset="0"/>
              <a:cs typeface="Times New Roman" pitchFamily="18" charset="0"/>
            </a:endParaRPr>
          </a:p>
        </p:txBody>
      </p:sp>
      <p:sp>
        <p:nvSpPr>
          <p:cNvPr id="13" name="Прямоугольник 12"/>
          <p:cNvSpPr/>
          <p:nvPr/>
        </p:nvSpPr>
        <p:spPr>
          <a:xfrm>
            <a:off x="1071538" y="3000372"/>
            <a:ext cx="2714644" cy="1092607"/>
          </a:xfrm>
          <a:prstGeom prst="rect">
            <a:avLst/>
          </a:prstGeom>
          <a:solidFill>
            <a:schemeClr val="bg1"/>
          </a:solidFill>
          <a:effectLst>
            <a:softEdge rad="63500"/>
          </a:effectLst>
        </p:spPr>
        <p:txBody>
          <a:bodyPr wrap="square">
            <a:spAutoFit/>
          </a:bodyPr>
          <a:lstStyle/>
          <a:p>
            <a:r>
              <a:rPr lang="ru-RU" sz="1300" dirty="0" smtClean="0">
                <a:solidFill>
                  <a:srgbClr val="002060"/>
                </a:solidFill>
                <a:latin typeface="Times New Roman" pitchFamily="18" charset="0"/>
                <a:cs typeface="Times New Roman" pitchFamily="18" charset="0"/>
              </a:rPr>
              <a:t>«Пишем вам, </a:t>
            </a:r>
            <a:r>
              <a:rPr lang="ru-RU" sz="1300" dirty="0" err="1" smtClean="0">
                <a:solidFill>
                  <a:srgbClr val="002060"/>
                </a:solidFill>
                <a:latin typeface="Times New Roman" pitchFamily="18" charset="0"/>
                <a:cs typeface="Times New Roman" pitchFamily="18" charset="0"/>
              </a:rPr>
              <a:t>сталинградцы</a:t>
            </a:r>
            <a:r>
              <a:rPr lang="ru-RU" sz="1300" dirty="0" smtClean="0">
                <a:solidFill>
                  <a:srgbClr val="002060"/>
                </a:solidFill>
                <a:latin typeface="Times New Roman" pitchFamily="18" charset="0"/>
                <a:cs typeface="Times New Roman" pitchFamily="18" charset="0"/>
              </a:rPr>
              <a:t> ...»: (сборник документов) / Центр документации новейшей истории </a:t>
            </a:r>
            <a:r>
              <a:rPr lang="ru-RU" sz="1300" dirty="0" err="1" smtClean="0">
                <a:solidFill>
                  <a:srgbClr val="002060"/>
                </a:solidFill>
                <a:latin typeface="Times New Roman" pitchFamily="18" charset="0"/>
                <a:cs typeface="Times New Roman" pitchFamily="18" charset="0"/>
              </a:rPr>
              <a:t>Волгогр</a:t>
            </a:r>
            <a:r>
              <a:rPr lang="ru-RU" sz="1300" dirty="0" smtClean="0">
                <a:solidFill>
                  <a:srgbClr val="002060"/>
                </a:solidFill>
                <a:latin typeface="Times New Roman" pitchFamily="18" charset="0"/>
                <a:cs typeface="Times New Roman" pitchFamily="18" charset="0"/>
              </a:rPr>
              <a:t>. обл. – Волгоград, 2005. – 38 с.: ил.</a:t>
            </a:r>
          </a:p>
        </p:txBody>
      </p:sp>
      <p:sp>
        <p:nvSpPr>
          <p:cNvPr id="15" name="Прямоугольник 14"/>
          <p:cNvSpPr/>
          <p:nvPr/>
        </p:nvSpPr>
        <p:spPr>
          <a:xfrm>
            <a:off x="5286380" y="2071678"/>
            <a:ext cx="3643306" cy="1692771"/>
          </a:xfrm>
          <a:prstGeom prst="rect">
            <a:avLst/>
          </a:prstGeom>
          <a:solidFill>
            <a:schemeClr val="bg1"/>
          </a:solidFill>
          <a:effectLst>
            <a:softEdge rad="63500"/>
          </a:effectLst>
        </p:spPr>
        <p:txBody>
          <a:bodyPr wrap="square">
            <a:spAutoFit/>
          </a:bodyPr>
          <a:lstStyle/>
          <a:p>
            <a:r>
              <a:rPr lang="ru-RU" sz="1300" dirty="0" smtClean="0">
                <a:solidFill>
                  <a:srgbClr val="002060"/>
                </a:solidFill>
                <a:latin typeface="Times New Roman" pitchFamily="18" charset="0"/>
                <a:cs typeface="Times New Roman" pitchFamily="18" charset="0"/>
              </a:rPr>
              <a:t>Восстановление Сталинграда: события и факты, 1943–1951 годы: сборник документов и материалов из фондов ГУ «Центр документации новейшей истории Волгоградской области» / [сост. Е.Г. Ерохина, Н.А. Насонова, Е.В. </a:t>
            </a:r>
            <a:r>
              <a:rPr lang="ru-RU" sz="1300" dirty="0" err="1" smtClean="0">
                <a:solidFill>
                  <a:srgbClr val="002060"/>
                </a:solidFill>
                <a:latin typeface="Times New Roman" pitchFamily="18" charset="0"/>
                <a:cs typeface="Times New Roman" pitchFamily="18" charset="0"/>
              </a:rPr>
              <a:t>Студеникина</a:t>
            </a:r>
            <a:r>
              <a:rPr lang="ru-RU" sz="1300" dirty="0" smtClean="0">
                <a:solidFill>
                  <a:srgbClr val="002060"/>
                </a:solidFill>
                <a:latin typeface="Times New Roman" pitchFamily="18" charset="0"/>
                <a:cs typeface="Times New Roman" pitchFamily="18" charset="0"/>
              </a:rPr>
              <a:t>]; Центр документации новейшей истории Волгоградской области. – Волгоград: Изд-во «Михаил», 2007. – 64 с.: ил.</a:t>
            </a:r>
            <a:endParaRPr lang="ru-RU" sz="1300" dirty="0">
              <a:solidFill>
                <a:srgbClr val="002060"/>
              </a:solidFill>
              <a:latin typeface="Times New Roman" pitchFamily="18" charset="0"/>
              <a:cs typeface="Times New Roman" pitchFamily="18" charset="0"/>
            </a:endParaRPr>
          </a:p>
        </p:txBody>
      </p:sp>
      <p:sp>
        <p:nvSpPr>
          <p:cNvPr id="16" name="Прямоугольник 15"/>
          <p:cNvSpPr/>
          <p:nvPr/>
        </p:nvSpPr>
        <p:spPr>
          <a:xfrm>
            <a:off x="928662" y="5365284"/>
            <a:ext cx="3643338" cy="1492716"/>
          </a:xfrm>
          <a:prstGeom prst="rect">
            <a:avLst/>
          </a:prstGeom>
          <a:solidFill>
            <a:schemeClr val="bg1"/>
          </a:solidFill>
          <a:effectLst>
            <a:softEdge rad="63500"/>
          </a:effectLst>
        </p:spPr>
        <p:txBody>
          <a:bodyPr wrap="square">
            <a:spAutoFit/>
          </a:bodyPr>
          <a:lstStyle/>
          <a:p>
            <a:r>
              <a:rPr lang="ru-RU" sz="1300" dirty="0" smtClean="0">
                <a:solidFill>
                  <a:srgbClr val="002060"/>
                </a:solidFill>
                <a:latin typeface="Times New Roman" pitchFamily="18" charset="0"/>
                <a:cs typeface="Times New Roman" pitchFamily="18" charset="0"/>
              </a:rPr>
              <a:t>Оккупация. Мирное население города и области в период Сталинградской битвы: документы и материалы из фондов  ГУ ЦДНИВО / Комитет по управлению архивами </a:t>
            </a:r>
            <a:r>
              <a:rPr lang="ru-RU" sz="1300" dirty="0" err="1" smtClean="0">
                <a:solidFill>
                  <a:srgbClr val="002060"/>
                </a:solidFill>
                <a:latin typeface="Times New Roman" pitchFamily="18" charset="0"/>
                <a:cs typeface="Times New Roman" pitchFamily="18" charset="0"/>
              </a:rPr>
              <a:t>Адм</a:t>
            </a:r>
            <a:r>
              <a:rPr lang="ru-RU" sz="1300" dirty="0" smtClean="0">
                <a:solidFill>
                  <a:srgbClr val="002060"/>
                </a:solidFill>
                <a:latin typeface="Times New Roman" pitchFamily="18" charset="0"/>
                <a:cs typeface="Times New Roman" pitchFamily="18" charset="0"/>
              </a:rPr>
              <a:t>. </a:t>
            </a:r>
            <a:r>
              <a:rPr lang="ru-RU" sz="1300" dirty="0" err="1" smtClean="0">
                <a:solidFill>
                  <a:srgbClr val="002060"/>
                </a:solidFill>
                <a:latin typeface="Times New Roman" pitchFamily="18" charset="0"/>
                <a:cs typeface="Times New Roman" pitchFamily="18" charset="0"/>
              </a:rPr>
              <a:t>Волгогр</a:t>
            </a:r>
            <a:r>
              <a:rPr lang="ru-RU" sz="1300" dirty="0" smtClean="0">
                <a:solidFill>
                  <a:srgbClr val="002060"/>
                </a:solidFill>
                <a:latin typeface="Times New Roman" pitchFamily="18" charset="0"/>
                <a:cs typeface="Times New Roman" pitchFamily="18" charset="0"/>
              </a:rPr>
              <a:t>. обл., Центр документации новейшей истории </a:t>
            </a:r>
            <a:r>
              <a:rPr lang="ru-RU" sz="1300" dirty="0" err="1" smtClean="0">
                <a:solidFill>
                  <a:srgbClr val="002060"/>
                </a:solidFill>
                <a:latin typeface="Times New Roman" pitchFamily="18" charset="0"/>
                <a:cs typeface="Times New Roman" pitchFamily="18" charset="0"/>
              </a:rPr>
              <a:t>Волгогр</a:t>
            </a:r>
            <a:r>
              <a:rPr lang="ru-RU" sz="1300" dirty="0" smtClean="0">
                <a:solidFill>
                  <a:srgbClr val="002060"/>
                </a:solidFill>
                <a:latin typeface="Times New Roman" pitchFamily="18" charset="0"/>
                <a:cs typeface="Times New Roman" pitchFamily="18" charset="0"/>
              </a:rPr>
              <a:t>. обл.; [отв. сост. Л.В. Ямпольская]. – Волгоград: Изд-во «Перемена», 2008. – 60 с.: ил.</a:t>
            </a:r>
            <a:endParaRPr lang="ru-RU" sz="1300" dirty="0">
              <a:solidFill>
                <a:srgbClr val="002060"/>
              </a:solidFill>
              <a:latin typeface="Times New Roman" pitchFamily="18" charset="0"/>
              <a:cs typeface="Times New Roman" pitchFamily="18" charset="0"/>
            </a:endParaRPr>
          </a:p>
        </p:txBody>
      </p:sp>
      <p:pic>
        <p:nvPicPr>
          <p:cNvPr id="12" name="Picture 2" descr="C:\Documents and Settings\Админ\Рабочий стол\герб ЦДНИВО.png"/>
          <p:cNvPicPr>
            <a:picLocks noChangeAspect="1" noChangeArrowheads="1"/>
          </p:cNvPicPr>
          <p:nvPr/>
        </p:nvPicPr>
        <p:blipFill>
          <a:blip r:embed="rId6"/>
          <a:srcRect/>
          <a:stretch>
            <a:fillRect/>
          </a:stretch>
        </p:blipFill>
        <p:spPr bwMode="auto">
          <a:xfrm>
            <a:off x="142844" y="142852"/>
            <a:ext cx="1357290" cy="138718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928794" y="285728"/>
            <a:ext cx="6572296" cy="9387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В 2010 году издан буклет документов и материалов из фондов ГКУВО «ЦДНИВО» о помощи тыла фронту во время Великой Отечественной войны – «Этот день мы приближали, как могли».</a:t>
            </a:r>
          </a:p>
        </p:txBody>
      </p:sp>
      <p:pic>
        <p:nvPicPr>
          <p:cNvPr id="5" name="Содержимое 4" descr="Изображение 267.jpg"/>
          <p:cNvPicPr>
            <a:picLocks noChangeAspect="1"/>
          </p:cNvPicPr>
          <p:nvPr/>
        </p:nvPicPr>
        <p:blipFill>
          <a:blip r:embed="rId2" cstate="print"/>
          <a:srcRect/>
          <a:stretch>
            <a:fillRect/>
          </a:stretch>
        </p:blipFill>
        <p:spPr>
          <a:xfrm>
            <a:off x="3500430" y="1643050"/>
            <a:ext cx="1969494" cy="2857520"/>
          </a:xfrm>
          <a:prstGeom prst="rect">
            <a:avLst/>
          </a:prstGeom>
        </p:spPr>
      </p:pic>
      <p:pic>
        <p:nvPicPr>
          <p:cNvPr id="4" name="Picture 7" descr="C:\Documents and Settings\Специалист\Рабочий стол\скан.книги от Будченко. 2\это день.jpg"/>
          <p:cNvPicPr>
            <a:picLocks noChangeAspect="1" noChangeArrowheads="1"/>
          </p:cNvPicPr>
          <p:nvPr/>
        </p:nvPicPr>
        <p:blipFill>
          <a:blip r:embed="rId3" cstate="print"/>
          <a:srcRect l="2270" t="1654" r="2402" b="781"/>
          <a:stretch>
            <a:fillRect/>
          </a:stretch>
        </p:blipFill>
        <p:spPr bwMode="auto">
          <a:xfrm>
            <a:off x="500034" y="1643050"/>
            <a:ext cx="2523335" cy="3544683"/>
          </a:xfrm>
          <a:prstGeom prst="rect">
            <a:avLst/>
          </a:prstGeom>
          <a:noFill/>
        </p:spPr>
      </p:pic>
      <p:sp>
        <p:nvSpPr>
          <p:cNvPr id="7" name="Прямоугольник 6"/>
          <p:cNvSpPr/>
          <p:nvPr/>
        </p:nvSpPr>
        <p:spPr>
          <a:xfrm>
            <a:off x="357158" y="5286388"/>
            <a:ext cx="4286280" cy="1092607"/>
          </a:xfrm>
          <a:prstGeom prst="rect">
            <a:avLst/>
          </a:prstGeom>
          <a:solidFill>
            <a:schemeClr val="bg1"/>
          </a:solidFill>
          <a:effectLst>
            <a:softEdge rad="63500"/>
          </a:effectLst>
        </p:spPr>
        <p:txBody>
          <a:bodyPr wrap="square">
            <a:spAutoFit/>
          </a:bodyPr>
          <a:lstStyle/>
          <a:p>
            <a:r>
              <a:rPr lang="ru-RU" sz="1300" dirty="0" smtClean="0">
                <a:solidFill>
                  <a:srgbClr val="002060"/>
                </a:solidFill>
                <a:latin typeface="Times New Roman" pitchFamily="18" charset="0"/>
                <a:cs typeface="Times New Roman" pitchFamily="18" charset="0"/>
              </a:rPr>
              <a:t>«Этот день мы приближали, как могли …»: сборник документов и материалов из фонда ГУ ЦДНИВО о помощи тыла фронту во время Великой Отечественной войны / ЦДНИ Волгоградской обл. – Волгоград: Изд-во «</a:t>
            </a:r>
            <a:r>
              <a:rPr lang="ru-RU" sz="1300" dirty="0" err="1" smtClean="0">
                <a:solidFill>
                  <a:srgbClr val="002060"/>
                </a:solidFill>
                <a:latin typeface="Times New Roman" pitchFamily="18" charset="0"/>
                <a:cs typeface="Times New Roman" pitchFamily="18" charset="0"/>
              </a:rPr>
              <a:t>Югполиграфиздат</a:t>
            </a:r>
            <a:r>
              <a:rPr lang="ru-RU" sz="1300" dirty="0" smtClean="0">
                <a:solidFill>
                  <a:srgbClr val="002060"/>
                </a:solidFill>
                <a:latin typeface="Times New Roman" pitchFamily="18" charset="0"/>
                <a:cs typeface="Times New Roman" pitchFamily="18" charset="0"/>
              </a:rPr>
              <a:t>»; «Т-Пресс», 2010. – 48 с.</a:t>
            </a:r>
          </a:p>
        </p:txBody>
      </p:sp>
      <p:pic>
        <p:nvPicPr>
          <p:cNvPr id="1026" name="Picture 2" descr="C:\Documents and Settings\Админ\Рабочий стол\Перечень голод 003.jpg"/>
          <p:cNvPicPr>
            <a:picLocks noChangeAspect="1" noChangeArrowheads="1"/>
          </p:cNvPicPr>
          <p:nvPr/>
        </p:nvPicPr>
        <p:blipFill>
          <a:blip r:embed="rId4" cstate="print"/>
          <a:srcRect/>
          <a:stretch>
            <a:fillRect/>
          </a:stretch>
        </p:blipFill>
        <p:spPr bwMode="auto">
          <a:xfrm>
            <a:off x="4929190" y="3286124"/>
            <a:ext cx="1884022" cy="2914597"/>
          </a:xfrm>
          <a:prstGeom prst="rect">
            <a:avLst/>
          </a:prstGeom>
          <a:noFill/>
        </p:spPr>
      </p:pic>
      <p:pic>
        <p:nvPicPr>
          <p:cNvPr id="1027" name="Picture 3" descr="C:\Documents and Settings\Админ\Рабочий стол\Перечень голод 004.jpg"/>
          <p:cNvPicPr>
            <a:picLocks noChangeAspect="1" noChangeArrowheads="1"/>
          </p:cNvPicPr>
          <p:nvPr/>
        </p:nvPicPr>
        <p:blipFill>
          <a:blip r:embed="rId5" cstate="print"/>
          <a:srcRect/>
          <a:stretch>
            <a:fillRect/>
          </a:stretch>
        </p:blipFill>
        <p:spPr bwMode="auto">
          <a:xfrm>
            <a:off x="6858016" y="1714488"/>
            <a:ext cx="1951843" cy="3077095"/>
          </a:xfrm>
          <a:prstGeom prst="rect">
            <a:avLst/>
          </a:prstGeom>
          <a:noFill/>
        </p:spPr>
      </p:pic>
      <p:pic>
        <p:nvPicPr>
          <p:cNvPr id="8" name="Picture 2" descr="C:\Documents and Settings\Админ\Рабочий стол\герб ЦДНИВО.png"/>
          <p:cNvPicPr>
            <a:picLocks noChangeAspect="1" noChangeArrowheads="1"/>
          </p:cNvPicPr>
          <p:nvPr/>
        </p:nvPicPr>
        <p:blipFill>
          <a:blip r:embed="rId6"/>
          <a:srcRect/>
          <a:stretch>
            <a:fillRect/>
          </a:stretch>
        </p:blipFill>
        <p:spPr bwMode="auto">
          <a:xfrm>
            <a:off x="142844" y="142852"/>
            <a:ext cx="1357290" cy="138718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3571868" y="357166"/>
            <a:ext cx="5286412"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Для сборника «Голод в СССР. 1929 – 1934 гг.» выявлены документы по теме публикации, составлен библиографический список, тематический перечень документов о хлебозаготовительной компании 1932 года и голоде 1933 года, унифицированы заголовки, произведена авторская правка текста (всего – 333 документа).</a:t>
            </a:r>
          </a:p>
        </p:txBody>
      </p:sp>
      <p:pic>
        <p:nvPicPr>
          <p:cNvPr id="4" name="Picture 3" descr="C:\Documents and Settings\Специалист\Рабочий стол\скан.книги от Будченко. 2\колектевизация.jpg"/>
          <p:cNvPicPr>
            <a:picLocks noChangeAspect="1" noChangeArrowheads="1"/>
          </p:cNvPicPr>
          <p:nvPr/>
        </p:nvPicPr>
        <p:blipFill>
          <a:blip r:embed="rId2" cstate="print">
            <a:lum bright="30000" contrast="30000"/>
          </a:blip>
          <a:srcRect l="11349" t="8269" r="11481" b="14009"/>
          <a:stretch>
            <a:fillRect/>
          </a:stretch>
        </p:blipFill>
        <p:spPr bwMode="auto">
          <a:xfrm>
            <a:off x="357158" y="1571612"/>
            <a:ext cx="2571768" cy="3555091"/>
          </a:xfrm>
          <a:prstGeom prst="rect">
            <a:avLst/>
          </a:prstGeom>
          <a:noFill/>
        </p:spPr>
      </p:pic>
      <p:sp>
        <p:nvSpPr>
          <p:cNvPr id="5" name="Rectangle 1"/>
          <p:cNvSpPr>
            <a:spLocks noChangeArrowheads="1"/>
          </p:cNvSpPr>
          <p:nvPr/>
        </p:nvSpPr>
        <p:spPr bwMode="auto">
          <a:xfrm>
            <a:off x="214282" y="5072074"/>
            <a:ext cx="4857784" cy="12208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000" algn="just" fontAlgn="base">
              <a:lnSpc>
                <a:spcPts val="2200"/>
              </a:lnSpc>
              <a:spcBef>
                <a:spcPct val="0"/>
              </a:spcBef>
              <a:spcAft>
                <a:spcPct val="0"/>
              </a:spcAft>
            </a:pPr>
            <a:r>
              <a:rPr lang="ru-RU" sz="1400" dirty="0" smtClean="0">
                <a:solidFill>
                  <a:srgbClr val="002060"/>
                </a:solidFill>
                <a:latin typeface="Times New Roman" pitchFamily="18" charset="0"/>
                <a:ea typeface="Times New Roman" pitchFamily="18" charset="0"/>
                <a:cs typeface="Times New Roman" pitchFamily="18" charset="0"/>
              </a:rPr>
              <a:t>Для издания совместного с ГКУВО «ГАВО» сборника «Коллективизация на территории Волгоградской области (1928 – 1932 гг.)» выявлены документы по 42 фондам из 50 просмотренных. Сборник издан в 2011 году.</a:t>
            </a:r>
          </a:p>
        </p:txBody>
      </p:sp>
      <p:sp>
        <p:nvSpPr>
          <p:cNvPr id="6" name="Прямоугольник 5"/>
          <p:cNvSpPr/>
          <p:nvPr/>
        </p:nvSpPr>
        <p:spPr>
          <a:xfrm>
            <a:off x="1000100" y="3786190"/>
            <a:ext cx="4572000" cy="1092607"/>
          </a:xfrm>
          <a:prstGeom prst="rect">
            <a:avLst/>
          </a:prstGeom>
          <a:solidFill>
            <a:schemeClr val="bg1"/>
          </a:solidFill>
          <a:effectLst>
            <a:softEdge rad="63500"/>
          </a:effectLst>
        </p:spPr>
        <p:txBody>
          <a:bodyPr>
            <a:spAutoFit/>
          </a:bodyPr>
          <a:lstStyle/>
          <a:p>
            <a:r>
              <a:rPr lang="ru-RU" sz="1300" dirty="0" smtClean="0">
                <a:solidFill>
                  <a:srgbClr val="002060"/>
                </a:solidFill>
                <a:latin typeface="Times New Roman" pitchFamily="18" charset="0"/>
                <a:cs typeface="Times New Roman" pitchFamily="18" charset="0"/>
              </a:rPr>
              <a:t>Коллективизация на территории Волгоградской области. 1928–1932 гг.: документы / Комитет по упр. архивами </a:t>
            </a:r>
            <a:r>
              <a:rPr lang="ru-RU" sz="1300" dirty="0" err="1" smtClean="0">
                <a:solidFill>
                  <a:srgbClr val="002060"/>
                </a:solidFill>
                <a:latin typeface="Times New Roman" pitchFamily="18" charset="0"/>
                <a:cs typeface="Times New Roman" pitchFamily="18" charset="0"/>
              </a:rPr>
              <a:t>Адм</a:t>
            </a:r>
            <a:r>
              <a:rPr lang="ru-RU" sz="1300" dirty="0" smtClean="0">
                <a:solidFill>
                  <a:srgbClr val="002060"/>
                </a:solidFill>
                <a:latin typeface="Times New Roman" pitchFamily="18" charset="0"/>
                <a:cs typeface="Times New Roman" pitchFamily="18" charset="0"/>
              </a:rPr>
              <a:t>. </a:t>
            </a:r>
            <a:r>
              <a:rPr lang="ru-RU" sz="1300" dirty="0" err="1" smtClean="0">
                <a:solidFill>
                  <a:srgbClr val="002060"/>
                </a:solidFill>
                <a:latin typeface="Times New Roman" pitchFamily="18" charset="0"/>
                <a:cs typeface="Times New Roman" pitchFamily="18" charset="0"/>
              </a:rPr>
              <a:t>Волгогр</a:t>
            </a:r>
            <a:r>
              <a:rPr lang="ru-RU" sz="1300" dirty="0" smtClean="0">
                <a:solidFill>
                  <a:srgbClr val="002060"/>
                </a:solidFill>
                <a:latin typeface="Times New Roman" pitchFamily="18" charset="0"/>
                <a:cs typeface="Times New Roman" pitchFamily="18" charset="0"/>
              </a:rPr>
              <a:t>. области [и др.; рук. Проекта Л.И. Будченко; сост.: И.В. Котова (отв. сост.) и др.] – Волгоград: Изд-во «</a:t>
            </a:r>
            <a:r>
              <a:rPr lang="ru-RU" sz="1300" dirty="0" err="1" smtClean="0">
                <a:solidFill>
                  <a:srgbClr val="002060"/>
                </a:solidFill>
                <a:latin typeface="Times New Roman" pitchFamily="18" charset="0"/>
                <a:cs typeface="Times New Roman" pitchFamily="18" charset="0"/>
              </a:rPr>
              <a:t>Крутон</a:t>
            </a:r>
            <a:r>
              <a:rPr lang="ru-RU" sz="1300" dirty="0" smtClean="0">
                <a:solidFill>
                  <a:srgbClr val="002060"/>
                </a:solidFill>
                <a:latin typeface="Times New Roman" pitchFamily="18" charset="0"/>
                <a:cs typeface="Times New Roman" pitchFamily="18" charset="0"/>
              </a:rPr>
              <a:t>», 2011. – 968 с.</a:t>
            </a:r>
            <a:endParaRPr lang="ru-RU" sz="1300" dirty="0">
              <a:solidFill>
                <a:srgbClr val="002060"/>
              </a:solidFill>
              <a:latin typeface="Times New Roman" pitchFamily="18" charset="0"/>
              <a:cs typeface="Times New Roman" pitchFamily="18" charset="0"/>
            </a:endParaRPr>
          </a:p>
        </p:txBody>
      </p:sp>
      <p:pic>
        <p:nvPicPr>
          <p:cNvPr id="19458" name="Picture 2" descr="C:\Documents and Settings\Админ\Рабочий стол\Перечень голод.jpg"/>
          <p:cNvPicPr>
            <a:picLocks noChangeAspect="1" noChangeArrowheads="1"/>
          </p:cNvPicPr>
          <p:nvPr/>
        </p:nvPicPr>
        <p:blipFill>
          <a:blip r:embed="rId3" cstate="print"/>
          <a:srcRect l="4944" t="1786" b="1786"/>
          <a:stretch>
            <a:fillRect/>
          </a:stretch>
        </p:blipFill>
        <p:spPr bwMode="auto">
          <a:xfrm>
            <a:off x="5786446" y="2143116"/>
            <a:ext cx="2798430" cy="3929090"/>
          </a:xfrm>
          <a:prstGeom prst="rect">
            <a:avLst/>
          </a:prstGeom>
          <a:noFill/>
          <a:ln w="3175">
            <a:solidFill>
              <a:srgbClr val="002060"/>
            </a:solidFill>
          </a:ln>
        </p:spPr>
      </p:pic>
      <p:pic>
        <p:nvPicPr>
          <p:cNvPr id="7" name="Picture 2" descr="C:\Documents and Settings\Админ\Рабочий стол\герб ЦДНИВО.png"/>
          <p:cNvPicPr>
            <a:picLocks noChangeAspect="1" noChangeArrowheads="1"/>
          </p:cNvPicPr>
          <p:nvPr/>
        </p:nvPicPr>
        <p:blipFill>
          <a:blip r:embed="rId4"/>
          <a:srcRect/>
          <a:stretch>
            <a:fillRect/>
          </a:stretch>
        </p:blipFill>
        <p:spPr bwMode="auto">
          <a:xfrm>
            <a:off x="142844" y="142852"/>
            <a:ext cx="1357290" cy="1387186"/>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фициальная">
  <a:themeElements>
    <a:clrScheme name="Официальная">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Официальная">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979</TotalTime>
  <Words>1704</Words>
  <PresentationFormat>Экран (4:3)</PresentationFormat>
  <Paragraphs>71</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Официальная</vt:lpstr>
      <vt:lpstr>О подготовке к изданию сборников документов государственного казенного учреждения Волгоградской области  «Центр документации  новейшей истории Волгоградской области»</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Касумова</cp:lastModifiedBy>
  <cp:revision>130</cp:revision>
  <dcterms:modified xsi:type="dcterms:W3CDTF">2020-09-14T11:29:50Z</dcterms:modified>
</cp:coreProperties>
</file>